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handoutMasterIdLst>
    <p:handoutMasterId r:id="rId24"/>
  </p:handoutMasterIdLst>
  <p:sldIdLst>
    <p:sldId id="256" r:id="rId3"/>
    <p:sldId id="261" r:id="rId4"/>
    <p:sldId id="262" r:id="rId5"/>
    <p:sldId id="263" r:id="rId6"/>
    <p:sldId id="280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0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72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8"/>
          <c:dPt>
            <c:idx val="0"/>
            <c:bubble3D val="0"/>
            <c:explosion val="8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905-4D21-A209-75A9C2D7A04E}"/>
              </c:ext>
            </c:extLst>
          </c:dPt>
          <c:dPt>
            <c:idx val="1"/>
            <c:bubble3D val="0"/>
            <c:explosion val="8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05-4D21-A209-75A9C2D7A04E}"/>
              </c:ext>
            </c:extLst>
          </c:dPt>
          <c:dPt>
            <c:idx val="2"/>
            <c:bubble3D val="0"/>
            <c:explosion val="27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05-4D21-A209-75A9C2D7A0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8B-45EA-AC07-B8FDE2214C43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15</c:v>
                </c:pt>
                <c:pt idx="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05-4D21-A209-75A9C2D7A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291-4A0F-9704-A990E6006A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291-4A0F-9704-A990E6006A6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291-4A0F-9704-A990E6006A6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291-4A0F-9704-A990E6006A6A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6.67</c:v>
                </c:pt>
                <c:pt idx="1">
                  <c:v>6.67</c:v>
                </c:pt>
                <c:pt idx="2">
                  <c:v>86.67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291-4A0F-9704-A990E6006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4D7-40A9-92D7-A9A624225A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4D7-40A9-92D7-A9A624225A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4D7-40A9-92D7-A9A624225A7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4D7-40A9-92D7-A9A624225A7A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0.44</c:v>
                </c:pt>
                <c:pt idx="1">
                  <c:v>99.56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4D7-40A9-92D7-A9A624225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CB-40A5-A893-668B856B144F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CB-40A5-A893-668B856B144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CB-40A5-A893-668B856B144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CB-40A5-A893-668B856B144F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0.56000000000000005</c:v>
                </c:pt>
                <c:pt idx="1">
                  <c:v>99.44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CCB-40A5-A893-668B856B14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4EC5CF-2E00-4C13-B870-0BB403DFAABF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9FB3535-C12E-4781-A7D1-956A33D002F2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2"/>
              </a:solidFill>
            </a:rPr>
            <a:t>Very early ART</a:t>
          </a:r>
          <a:endParaRPr lang="en-US" sz="3200" b="1" dirty="0">
            <a:solidFill>
              <a:schemeClr val="tx2"/>
            </a:solidFill>
          </a:endParaRPr>
        </a:p>
      </dgm:t>
    </dgm:pt>
    <dgm:pt modelId="{DA4F7415-F83D-48EA-90FC-5FE85FE30EA4}" type="parTrans" cxnId="{6F98058F-EE2B-4AFF-978E-B4418E0857A3}">
      <dgm:prSet/>
      <dgm:spPr/>
      <dgm:t>
        <a:bodyPr/>
        <a:lstStyle/>
        <a:p>
          <a:endParaRPr lang="en-US"/>
        </a:p>
      </dgm:t>
    </dgm:pt>
    <dgm:pt modelId="{A204A0A1-A8F7-4B99-BEC9-8F5032D67C60}" type="sibTrans" cxnId="{6F98058F-EE2B-4AFF-978E-B4418E0857A3}">
      <dgm:prSet/>
      <dgm:spPr/>
      <dgm:t>
        <a:bodyPr/>
        <a:lstStyle/>
        <a:p>
          <a:endParaRPr lang="en-US"/>
        </a:p>
      </dgm:t>
    </dgm:pt>
    <dgm:pt modelId="{BBDB01CE-44E4-41C4-AF45-BE328EE61A27}">
      <dgm:prSet phldrT="[Text]" custT="1"/>
      <dgm:spPr/>
      <dgm:t>
        <a:bodyPr/>
        <a:lstStyle/>
        <a:p>
          <a:r>
            <a:rPr lang="en-US" sz="3200" b="1" dirty="0" smtClean="0">
              <a:solidFill>
                <a:schemeClr val="tx2"/>
              </a:solidFill>
            </a:rPr>
            <a:t>Early ART</a:t>
          </a:r>
          <a:endParaRPr lang="en-US" sz="3200" b="1" dirty="0">
            <a:solidFill>
              <a:schemeClr val="tx2"/>
            </a:solidFill>
          </a:endParaRPr>
        </a:p>
      </dgm:t>
    </dgm:pt>
    <dgm:pt modelId="{712B391E-91AB-4E99-A042-23E993A7454A}" type="parTrans" cxnId="{BE02CB75-D3BE-4136-87BA-3CD0B6DCCD2F}">
      <dgm:prSet/>
      <dgm:spPr/>
      <dgm:t>
        <a:bodyPr/>
        <a:lstStyle/>
        <a:p>
          <a:endParaRPr lang="en-US"/>
        </a:p>
      </dgm:t>
    </dgm:pt>
    <dgm:pt modelId="{396571A6-E803-4601-9E01-982D6A3ECB12}" type="sibTrans" cxnId="{BE02CB75-D3BE-4136-87BA-3CD0B6DCCD2F}">
      <dgm:prSet/>
      <dgm:spPr/>
      <dgm:t>
        <a:bodyPr/>
        <a:lstStyle/>
        <a:p>
          <a:endParaRPr lang="en-US"/>
        </a:p>
      </dgm:t>
    </dgm:pt>
    <dgm:pt modelId="{6E4AF34D-4F90-4351-9B15-D3F29AB92EAB}">
      <dgm:prSet phldrT="[Text]" custT="1"/>
      <dgm:spPr/>
      <dgm:t>
        <a:bodyPr/>
        <a:lstStyle/>
        <a:p>
          <a:r>
            <a:rPr lang="en-US" sz="3200" dirty="0" smtClean="0"/>
            <a:t>Chronic ART</a:t>
          </a:r>
          <a:endParaRPr lang="en-US" sz="3200" dirty="0"/>
        </a:p>
      </dgm:t>
    </dgm:pt>
    <dgm:pt modelId="{B4AD333F-4FB8-4A89-A187-F3888DE1BDF3}" type="sibTrans" cxnId="{4BBC1750-8366-46AD-8D08-436275F9E438}">
      <dgm:prSet/>
      <dgm:spPr/>
      <dgm:t>
        <a:bodyPr/>
        <a:lstStyle/>
        <a:p>
          <a:endParaRPr lang="en-US"/>
        </a:p>
      </dgm:t>
    </dgm:pt>
    <dgm:pt modelId="{F06D6D6F-11E4-4A76-9A80-743422C19C1A}" type="parTrans" cxnId="{4BBC1750-8366-46AD-8D08-436275F9E438}">
      <dgm:prSet/>
      <dgm:spPr/>
      <dgm:t>
        <a:bodyPr/>
        <a:lstStyle/>
        <a:p>
          <a:endParaRPr lang="en-US"/>
        </a:p>
      </dgm:t>
    </dgm:pt>
    <dgm:pt modelId="{77526AFD-671E-4CB6-9F4F-B36D54C62539}" type="pres">
      <dgm:prSet presAssocID="{3F4EC5CF-2E00-4C13-B870-0BB403DFAABF}" presName="arrowDiagram" presStyleCnt="0">
        <dgm:presLayoutVars>
          <dgm:chMax val="5"/>
          <dgm:dir/>
          <dgm:resizeHandles val="exact"/>
        </dgm:presLayoutVars>
      </dgm:prSet>
      <dgm:spPr/>
    </dgm:pt>
    <dgm:pt modelId="{EF513F7C-728E-4201-A4FE-22DF162395B1}" type="pres">
      <dgm:prSet presAssocID="{3F4EC5CF-2E00-4C13-B870-0BB403DFAABF}" presName="arrow" presStyleLbl="bgShp" presStyleIdx="0" presStyleCnt="1" custLinFactNeighborX="0" custLinFactNeighborY="8000"/>
      <dgm:spPr/>
    </dgm:pt>
    <dgm:pt modelId="{73FFE22C-5239-4F06-B8A4-9D10CD65F047}" type="pres">
      <dgm:prSet presAssocID="{3F4EC5CF-2E00-4C13-B870-0BB403DFAABF}" presName="arrowDiagram3" presStyleCnt="0"/>
      <dgm:spPr/>
    </dgm:pt>
    <dgm:pt modelId="{721DD4D5-F995-4ACC-99F6-FA11ADDB6017}" type="pres">
      <dgm:prSet presAssocID="{09FB3535-C12E-4781-A7D1-956A33D002F2}" presName="bullet3a" presStyleLbl="node1" presStyleIdx="0" presStyleCnt="3"/>
      <dgm:spPr/>
    </dgm:pt>
    <dgm:pt modelId="{030E6072-AD42-4832-BD47-41D340EBA67A}" type="pres">
      <dgm:prSet presAssocID="{09FB3535-C12E-4781-A7D1-956A33D002F2}" presName="textBox3a" presStyleLbl="revTx" presStyleIdx="0" presStyleCnt="3" custScaleX="219742" custLinFactNeighborX="23927" custLinFactNeighborY="10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0B516-E41C-45E9-A54B-7FBB8964014A}" type="pres">
      <dgm:prSet presAssocID="{BBDB01CE-44E4-41C4-AF45-BE328EE61A27}" presName="bullet3b" presStyleLbl="node1" presStyleIdx="1" presStyleCnt="3"/>
      <dgm:spPr/>
    </dgm:pt>
    <dgm:pt modelId="{EF918E84-D124-407C-8893-97CBA361F99F}" type="pres">
      <dgm:prSet presAssocID="{BBDB01CE-44E4-41C4-AF45-BE328EE61A27}" presName="textBox3b" presStyleLbl="revTx" presStyleIdx="1" presStyleCnt="3" custScaleX="166667" custScaleY="47059" custLinFactNeighborX="13021" custLinFactNeighborY="-14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6A0C4-E958-4364-988A-DE06278B16A4}" type="pres">
      <dgm:prSet presAssocID="{6E4AF34D-4F90-4351-9B15-D3F29AB92EAB}" presName="bullet3c" presStyleLbl="node1" presStyleIdx="2" presStyleCnt="3"/>
      <dgm:spPr/>
    </dgm:pt>
    <dgm:pt modelId="{41D13C38-F296-4987-A753-12706011124B}" type="pres">
      <dgm:prSet presAssocID="{6E4AF34D-4F90-4351-9B15-D3F29AB92EAB}" presName="textBox3c" presStyleLbl="revTx" presStyleIdx="2" presStyleCnt="3" custScaleX="210417" custScaleY="36691" custLinFactNeighborX="-521" custLinFactNeighborY="-237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E9623C-59EB-40B0-8C7F-ED8F6BDE2323}" type="presOf" srcId="{3F4EC5CF-2E00-4C13-B870-0BB403DFAABF}" destId="{77526AFD-671E-4CB6-9F4F-B36D54C62539}" srcOrd="0" destOrd="0" presId="urn:microsoft.com/office/officeart/2005/8/layout/arrow2"/>
    <dgm:cxn modelId="{3156C858-C747-408A-9822-DF80A724B99D}" type="presOf" srcId="{09FB3535-C12E-4781-A7D1-956A33D002F2}" destId="{030E6072-AD42-4832-BD47-41D340EBA67A}" srcOrd="0" destOrd="0" presId="urn:microsoft.com/office/officeart/2005/8/layout/arrow2"/>
    <dgm:cxn modelId="{4BBC1750-8366-46AD-8D08-436275F9E438}" srcId="{3F4EC5CF-2E00-4C13-B870-0BB403DFAABF}" destId="{6E4AF34D-4F90-4351-9B15-D3F29AB92EAB}" srcOrd="2" destOrd="0" parTransId="{F06D6D6F-11E4-4A76-9A80-743422C19C1A}" sibTransId="{B4AD333F-4FB8-4A89-A187-F3888DE1BDF3}"/>
    <dgm:cxn modelId="{6F98058F-EE2B-4AFF-978E-B4418E0857A3}" srcId="{3F4EC5CF-2E00-4C13-B870-0BB403DFAABF}" destId="{09FB3535-C12E-4781-A7D1-956A33D002F2}" srcOrd="0" destOrd="0" parTransId="{DA4F7415-F83D-48EA-90FC-5FE85FE30EA4}" sibTransId="{A204A0A1-A8F7-4B99-BEC9-8F5032D67C60}"/>
    <dgm:cxn modelId="{E93C4645-BED1-4473-836E-FE3DA920E98D}" type="presOf" srcId="{6E4AF34D-4F90-4351-9B15-D3F29AB92EAB}" destId="{41D13C38-F296-4987-A753-12706011124B}" srcOrd="0" destOrd="0" presId="urn:microsoft.com/office/officeart/2005/8/layout/arrow2"/>
    <dgm:cxn modelId="{EE647C6E-96F9-4C54-851D-6D4117B5EF59}" type="presOf" srcId="{BBDB01CE-44E4-41C4-AF45-BE328EE61A27}" destId="{EF918E84-D124-407C-8893-97CBA361F99F}" srcOrd="0" destOrd="0" presId="urn:microsoft.com/office/officeart/2005/8/layout/arrow2"/>
    <dgm:cxn modelId="{BE02CB75-D3BE-4136-87BA-3CD0B6DCCD2F}" srcId="{3F4EC5CF-2E00-4C13-B870-0BB403DFAABF}" destId="{BBDB01CE-44E4-41C4-AF45-BE328EE61A27}" srcOrd="1" destOrd="0" parTransId="{712B391E-91AB-4E99-A042-23E993A7454A}" sibTransId="{396571A6-E803-4601-9E01-982D6A3ECB12}"/>
    <dgm:cxn modelId="{691E9FA5-157E-47CC-801F-806F34EF6394}" type="presParOf" srcId="{77526AFD-671E-4CB6-9F4F-B36D54C62539}" destId="{EF513F7C-728E-4201-A4FE-22DF162395B1}" srcOrd="0" destOrd="0" presId="urn:microsoft.com/office/officeart/2005/8/layout/arrow2"/>
    <dgm:cxn modelId="{A2B28BB5-3CD4-4473-838D-F929D7895EBF}" type="presParOf" srcId="{77526AFD-671E-4CB6-9F4F-B36D54C62539}" destId="{73FFE22C-5239-4F06-B8A4-9D10CD65F047}" srcOrd="1" destOrd="0" presId="urn:microsoft.com/office/officeart/2005/8/layout/arrow2"/>
    <dgm:cxn modelId="{EB3A80F6-959C-4F53-8AF0-E7C69CA461A1}" type="presParOf" srcId="{73FFE22C-5239-4F06-B8A4-9D10CD65F047}" destId="{721DD4D5-F995-4ACC-99F6-FA11ADDB6017}" srcOrd="0" destOrd="0" presId="urn:microsoft.com/office/officeart/2005/8/layout/arrow2"/>
    <dgm:cxn modelId="{279630AD-00EC-4162-9D62-2A78A35B5655}" type="presParOf" srcId="{73FFE22C-5239-4F06-B8A4-9D10CD65F047}" destId="{030E6072-AD42-4832-BD47-41D340EBA67A}" srcOrd="1" destOrd="0" presId="urn:microsoft.com/office/officeart/2005/8/layout/arrow2"/>
    <dgm:cxn modelId="{DCF0A1DC-B0B5-4BEC-81A9-75B5316438ED}" type="presParOf" srcId="{73FFE22C-5239-4F06-B8A4-9D10CD65F047}" destId="{F980B516-E41C-45E9-A54B-7FBB8964014A}" srcOrd="2" destOrd="0" presId="urn:microsoft.com/office/officeart/2005/8/layout/arrow2"/>
    <dgm:cxn modelId="{23AF8728-2EA3-4555-A110-6A67A91F7DC0}" type="presParOf" srcId="{73FFE22C-5239-4F06-B8A4-9D10CD65F047}" destId="{EF918E84-D124-407C-8893-97CBA361F99F}" srcOrd="3" destOrd="0" presId="urn:microsoft.com/office/officeart/2005/8/layout/arrow2"/>
    <dgm:cxn modelId="{5E307258-6A71-4440-8991-05CAD175E3A2}" type="presParOf" srcId="{73FFE22C-5239-4F06-B8A4-9D10CD65F047}" destId="{8B86A0C4-E958-4364-988A-DE06278B16A4}" srcOrd="4" destOrd="0" presId="urn:microsoft.com/office/officeart/2005/8/layout/arrow2"/>
    <dgm:cxn modelId="{66507242-A837-495E-9572-C402A5D9AB4C}" type="presParOf" srcId="{73FFE22C-5239-4F06-B8A4-9D10CD65F047}" destId="{41D13C38-F296-4987-A753-12706011124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92B-9571-4207-B58E-315BB19F029E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51D8D-E3D3-4AE3-99C0-6C698CCF61E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0343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9492B-CB79-4FA3-96A1-DCA9CFF57B46}" type="datetimeFigureOut">
              <a:rPr lang="en-ZA" smtClean="0"/>
              <a:t>2018/07/20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6338" y="1233488"/>
            <a:ext cx="444500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C2638-7314-41D0-BD71-99141EBBCA28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1282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271317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r>
              <a:rPr lang="en-US" sz="1200" dirty="0" smtClean="0"/>
              <a:t> 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78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1327150"/>
            <a:ext cx="4765675" cy="357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F647E-B62C-4493-A256-40F8B1D8812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7552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dirty="0" smtClean="0"/>
              <a:t>DNA PCR positive at 32 days of life</a:t>
            </a:r>
          </a:p>
          <a:p>
            <a:r>
              <a:rPr lang="en-ZA" sz="1200" dirty="0" smtClean="0"/>
              <a:t>Initiated AZT/3TC/</a:t>
            </a:r>
            <a:r>
              <a:rPr lang="en-ZA" sz="1200" dirty="0" err="1" smtClean="0"/>
              <a:t>Lopinavir</a:t>
            </a:r>
            <a:r>
              <a:rPr lang="en-ZA" sz="1200" dirty="0" smtClean="0"/>
              <a:t>-ritonavir</a:t>
            </a:r>
            <a:r>
              <a:rPr lang="en-ZA" sz="1200" dirty="0" smtClean="0">
                <a:solidFill>
                  <a:srgbClr val="FF0000"/>
                </a:solidFill>
              </a:rPr>
              <a:t> </a:t>
            </a:r>
            <a:r>
              <a:rPr lang="en-ZA" sz="1200" dirty="0" smtClean="0"/>
              <a:t>at  8.5 weeks of life</a:t>
            </a:r>
          </a:p>
          <a:p>
            <a:r>
              <a:rPr lang="en-ZA" sz="1200" dirty="0" smtClean="0"/>
              <a:t>Interrupted ART after 40 weeks (age 1 year), as per trial randomisation</a:t>
            </a:r>
          </a:p>
          <a:p>
            <a:r>
              <a:rPr lang="en-ZA" sz="1200" dirty="0" smtClean="0"/>
              <a:t>3-monthly clinical and CD4 evaluations in CHER until age 4 years</a:t>
            </a:r>
          </a:p>
          <a:p>
            <a:r>
              <a:rPr lang="en-ZA" sz="1200" dirty="0" smtClean="0"/>
              <a:t>3-monthly follow up as part of PEPFAR and the NICHD</a:t>
            </a:r>
            <a:r>
              <a:rPr lang="en-ZA" sz="1200" b="1" dirty="0" smtClean="0"/>
              <a:t>-</a:t>
            </a:r>
            <a:r>
              <a:rPr lang="en-ZA" sz="1200" dirty="0" smtClean="0"/>
              <a:t>funded CHANGES study to date</a:t>
            </a:r>
          </a:p>
          <a:p>
            <a:r>
              <a:rPr lang="en-ZA" sz="1200" dirty="0" smtClean="0"/>
              <a:t>Undetectable viral load with standard assays after 8.75 years off ART on stored and current specimens</a:t>
            </a:r>
          </a:p>
          <a:p>
            <a:r>
              <a:rPr lang="en-ZA" dirty="0" smtClean="0"/>
              <a:t>Time to suppression: &lt; &lt;400 at 20wks (20 – 8.5 = 11.5 </a:t>
            </a:r>
            <a:r>
              <a:rPr lang="en-ZA" dirty="0" err="1" smtClean="0"/>
              <a:t>wks</a:t>
            </a:r>
            <a:r>
              <a:rPr lang="en-ZA" dirty="0" smtClean="0"/>
              <a:t> min)= &lt;3mo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F647E-B62C-4493-A256-40F8B1D8812C}" type="slidenum">
              <a:rPr kumimoji="0" lang="en-Z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Z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71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5652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50925" y="1327150"/>
            <a:ext cx="4765675" cy="3575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969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 err="1" smtClean="0"/>
              <a:t>Fiebig</a:t>
            </a:r>
            <a:r>
              <a:rPr lang="en-ZA" dirty="0" smtClean="0"/>
              <a:t> I: HIV nucleic acid </a:t>
            </a:r>
            <a:r>
              <a:rPr lang="en-ZA" dirty="0" err="1" smtClean="0"/>
              <a:t>pos</a:t>
            </a:r>
            <a:r>
              <a:rPr lang="en-ZA" dirty="0" smtClean="0"/>
              <a:t>, p24 </a:t>
            </a:r>
            <a:r>
              <a:rPr lang="en-ZA" dirty="0" err="1" smtClean="0"/>
              <a:t>neg</a:t>
            </a:r>
            <a:r>
              <a:rPr lang="en-ZA" dirty="0" smtClean="0"/>
              <a:t> (viral capsid core protein), HIV antibody </a:t>
            </a:r>
            <a:r>
              <a:rPr lang="en-ZA" dirty="0" err="1" smtClean="0"/>
              <a:t>neg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08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No PMTCT, premature, triple drug treatment (AZT, 3TC, NVP) 30 hours after birth, VL undetectable by one month of age, lost track of mom and baby 12-15 months, lost-to follow up and received no treatment</a:t>
            </a:r>
          </a:p>
          <a:p>
            <a:r>
              <a:rPr lang="en-US" sz="1200" dirty="0" smtClean="0"/>
              <a:t>Returned to care at 23 months – undetectable virus (now &gt;3 years of age) – </a:t>
            </a:r>
            <a:r>
              <a:rPr lang="en-US" sz="1200" b="1" dirty="0" smtClean="0"/>
              <a:t>off treatment for 27 months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July 2014: VL rebounded to 16,000 RNA copies/ml, back on treatment</a:t>
            </a:r>
            <a:endParaRPr lang="en-ZA" dirty="0" smtClean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250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Cases with rebound : HIV DNA negative, replication competent virus negative, HIV antibody negative, undetected HIV-specific cells except Milan baby, cell-assoc RNA in Canadian baby and high % activated T cells in Milan baby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515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156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Colby et al: 7 males, 1 female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948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Therapy started within 10 weeks following primary Infection</a:t>
            </a:r>
          </a:p>
          <a:p>
            <a:pPr algn="l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36 months on therapy followed by a median of 89 months (&gt;7 years) of control off therapy</a:t>
            </a:r>
          </a:p>
          <a:p>
            <a:pPr algn="l"/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Incidence of viral control after interruption of early ART = higher among PTCs (5-10%) than for spontaneous control (&lt;0.5%)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The mechanism of the viral control is different from that observed for HIV controllers</a:t>
            </a:r>
            <a:endParaRPr lang="en-US" sz="1050" b="1" dirty="0" smtClean="0"/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They don’t have protective genetic factors as found in natural HIV controllers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Poor CD8 T cell responses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More severe primary infections than HICs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Maintain low reservoir, and in some reduce this reservoir to very low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Low levels of T cell activation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2449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size and composition of the latent HIV reservoir is affected by early ART. (a) Subsets of CD4 T cells can be identified based on the levels of expression of several cellular markers including CD45RA, CCR7, CD27 and CD95. The pathway of T cell differentiation, that is, the sequence of development of the different T-cell subsets, remains elusive in humans, and it is unclear if the differentiation pathway is linear or branched, one-way or reversible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31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(b) In chronically infected patients, the contribution of TCM cells to the overall pool of infected cells is important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30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As these cells are long lived, they survive after years of ART and represent the major latent HIV reservoir in patients who started ART during chronic infection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24■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The contribution of T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cells also increases with time [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27■■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]. Patients with acute or recent infection display a small size of the reservoir (as depicted by a reduced size of the grey box). In addition, their T</a:t>
            </a:r>
            <a:r>
              <a:rPr lang="en-US" sz="1200" b="0" i="0" kern="1200" baseline="-25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CM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cells may be relatively preserved from infection, with a greater contribution of short-lived cells. After years of ART, this may result in a reservoir of a very small magnitude. ART, antiretroviral therapy.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345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err="1" smtClean="0"/>
              <a:t>Zidovudine</a:t>
            </a:r>
            <a:r>
              <a:rPr lang="en-ZA" dirty="0" smtClean="0"/>
              <a:t> prophylaxis at birth, received ART for 6 years, discontinued for 12 years (VL undetectable, viral DNA detectable, can reactivate virus from cells)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A6FFA-60D1-4D50-A753-2C78898D10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80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1520" y="58772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IAS HIV Cure</a:t>
            </a:r>
            <a:r>
              <a:rPr lang="en-GB" sz="16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with the Community Workshop</a:t>
            </a:r>
            <a:endParaRPr lang="en-GB" sz="1600" b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baseline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Amsterdam, Netherlands</a:t>
            </a:r>
            <a:endParaRPr lang="en-GB" sz="16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694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99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69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10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0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72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90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734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8046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83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1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401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4163" y="466725"/>
            <a:ext cx="8574087" cy="1133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533400" y="868363"/>
            <a:ext cx="8318500" cy="46037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197" y="0"/>
            <a:ext cx="8327053" cy="967840"/>
          </a:xfrm>
        </p:spPr>
        <p:txBody>
          <a:bodyPr/>
          <a:lstStyle>
            <a:lvl1pPr>
              <a:defRPr/>
            </a:lvl1pPr>
          </a:lstStyle>
          <a:p>
            <a:r>
              <a:rPr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02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5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69674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39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76875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381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8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1368152" cy="136815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E30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7149944" y="6505599"/>
            <a:ext cx="188655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13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www.iasociety.org</a:t>
            </a:r>
            <a:endParaRPr lang="en-GB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220" y="275371"/>
            <a:ext cx="794797" cy="90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0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4271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6768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CA646-D606-44EC-B53E-A62AFB59747D}" type="datetimeFigureOut">
              <a:rPr lang="en-US" smtClean="0"/>
              <a:pPr/>
              <a:t>7/20/2018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CE22D-6BA1-4E5A-A51D-9BAB98B8F5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biomed.brown.edu/Courses/BI108/BI108_2004_Groups/Group10/gene_therapy.htm" TargetMode="External"/><Relationship Id="rId13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openxmlformats.org/officeDocument/2006/relationships/hyperlink" Target="http://www.google.co.za/url?sa=i&amp;rct=j&amp;q=&amp;esrc=s&amp;source=images&amp;cd=&amp;cad=rja&amp;uact=8&amp;ved=0CAcQjRxqFQoTCOmfl_LNgMgCFcTrFAodBigEjQ&amp;url=http://www.rcpath.org/the-college/50th-anniversary/50-objects/objects11-20/object-17-antibody&amp;psig=AFQjCNFDSh9MOImH1Ywz9I3z49NBrbpDmg&amp;ust=1442666418058192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6.jpe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wm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657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2"/>
                </a:solidFill>
                <a:latin typeface="+mn-lt"/>
              </a:rPr>
              <a:t>Post-treatment control</a:t>
            </a:r>
            <a:endParaRPr lang="en-GB" sz="54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3600" b="1" dirty="0"/>
              <a:t>Caroline T. Tiemessen</a:t>
            </a: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dirty="0"/>
              <a:t>Centre for HIV and STIs, </a:t>
            </a:r>
          </a:p>
          <a:p>
            <a:pPr>
              <a:defRPr/>
            </a:pPr>
            <a:r>
              <a:rPr lang="en-US" dirty="0"/>
              <a:t>National Institute for Communicable Diseases</a:t>
            </a:r>
          </a:p>
          <a:p>
            <a:pPr>
              <a:defRPr/>
            </a:pPr>
            <a:r>
              <a:rPr lang="en-US" dirty="0"/>
              <a:t>DST/NRF Research Chair of HIV Vaccine Translational Research, University of the Witwatersrand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http://frayintermedia.com/blog/wp-content/uploads/2010/08/wit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1211263" cy="1189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NICD 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2962" y="3991670"/>
            <a:ext cx="1828800" cy="8001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4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524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Early ART</a:t>
            </a:r>
            <a:endParaRPr kumimoji="0" lang="en-ZA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896618"/>
            <a:ext cx="4914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VISCONTI cohort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French teenager”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South African child</a:t>
            </a:r>
            <a:endParaRPr kumimoji="0" lang="en-ZA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2743200"/>
            <a:ext cx="32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Durable remission &gt; 7 years</a:t>
            </a:r>
            <a:endParaRPr kumimoji="0" lang="en-ZA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66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3181822" y="2476500"/>
            <a:ext cx="5256000" cy="158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887" y="533400"/>
            <a:ext cx="8229600" cy="89257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fr-FR" sz="4300" b="1" dirty="0" smtClean="0">
                <a:cs typeface="Arial" pitchFamily="34" charset="0"/>
              </a:rPr>
              <a:t>The VISCONTI </a:t>
            </a:r>
            <a:r>
              <a:rPr lang="fr-FR" sz="4300" b="1" dirty="0" err="1" smtClean="0">
                <a:cs typeface="Arial" pitchFamily="34" charset="0"/>
              </a:rPr>
              <a:t>cohort</a:t>
            </a:r>
            <a:r>
              <a:rPr lang="fr-FR" sz="4300" b="1" dirty="0" smtClean="0"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iro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mmunologic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S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ustained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err="1" smtClean="0">
                <a:latin typeface="Arial" pitchFamily="34" charset="0"/>
                <a:cs typeface="Arial" pitchFamily="34" charset="0"/>
              </a:rPr>
              <a:t>CON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trol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after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reatment </a:t>
            </a:r>
            <a:r>
              <a:rPr lang="fr-FR" sz="2000" b="1" u="sng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nterruption)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10422" y="3467100"/>
            <a:ext cx="20574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 months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on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therapy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ZoneTexte 3"/>
          <p:cNvSpPr txBox="1"/>
          <p:nvPr/>
        </p:nvSpPr>
        <p:spPr>
          <a:xfrm>
            <a:off x="2343622" y="1371600"/>
            <a:ext cx="79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(n=14)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31296" y="4872922"/>
            <a:ext cx="2819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Sáez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Cirión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al,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PLoS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Pathogens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2013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87" y="4399101"/>
            <a:ext cx="8991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Why are these patients able to control HIV without ART?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81547" y="1600200"/>
            <a:ext cx="3352800" cy="17526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439122" y="1552575"/>
            <a:ext cx="3352800" cy="1752600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96622" y="3048000"/>
            <a:ext cx="1295400" cy="40011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&gt;7 years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3522" y="181927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 patients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 in first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months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62997" y="1819275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Control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VL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after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stopping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Isosceles Triangle 16"/>
          <p:cNvSpPr/>
          <p:nvPr/>
        </p:nvSpPr>
        <p:spPr>
          <a:xfrm rot="5400000">
            <a:off x="4267672" y="2286000"/>
            <a:ext cx="304800" cy="457200"/>
          </a:xfrm>
          <a:prstGeom prst="triangle">
            <a:avLst>
              <a:gd name="adj" fmla="val 53125"/>
            </a:avLst>
          </a:prstGeom>
          <a:solidFill>
            <a:srgbClr val="E923DB"/>
          </a:solidFill>
          <a:ln>
            <a:solidFill>
              <a:srgbClr val="E923DB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6348" y="5283696"/>
            <a:ext cx="5895972" cy="14773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More severe primary infections than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HIV controllers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Small reservoir (HIV DNA) and in shorter-lived CD4 T cells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Low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levels of T cell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activation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Lack protective HLA-B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alleles, poor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CD8 T cell responses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Unique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NK (Natural killer) phenotype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itchFamily="34" charset="0"/>
              </a:rPr>
              <a:t>, good NK cell responses 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472" y="48056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Characteristics: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31296" y="5029631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Scott-</a:t>
            </a:r>
            <a:r>
              <a:rPr kumimoji="0" lang="fr-FR" sz="11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Algara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D. et al CROI 2015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1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Comic Sans MS" pitchFamily="66" charset="0"/>
              </a:rPr>
              <a:t>Size and composition of the latent HIV reservoir – timing of ART</a:t>
            </a:r>
            <a:endParaRPr lang="en-US" sz="3600" b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41988" name="Picture 4" descr="An external file that holds a picture, illustration, etc.&#10;Object name is nihms-648066-f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9175" y="1504950"/>
            <a:ext cx="6991350" cy="469582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86400" y="6400800"/>
            <a:ext cx="3352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Ananworanich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Curr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Opin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HIV/AIDS 2015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5867400" y="4267200"/>
            <a:ext cx="762000" cy="6096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2"/>
          <p:cNvGrpSpPr/>
          <p:nvPr/>
        </p:nvGrpSpPr>
        <p:grpSpPr>
          <a:xfrm>
            <a:off x="6181725" y="3238500"/>
            <a:ext cx="2057400" cy="990600"/>
            <a:chOff x="5867400" y="3048000"/>
            <a:chExt cx="2057400" cy="990600"/>
          </a:xfrm>
        </p:grpSpPr>
        <p:sp>
          <p:nvSpPr>
            <p:cNvPr id="11" name="Oval 10"/>
            <p:cNvSpPr/>
            <p:nvPr/>
          </p:nvSpPr>
          <p:spPr>
            <a:xfrm>
              <a:off x="5867400" y="3048000"/>
              <a:ext cx="2057400" cy="990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324600" y="3133725"/>
              <a:ext cx="1295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Greater contribution of short-lived cells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4" name="Group 16"/>
          <p:cNvGrpSpPr/>
          <p:nvPr/>
        </p:nvGrpSpPr>
        <p:grpSpPr>
          <a:xfrm>
            <a:off x="7077075" y="3895725"/>
            <a:ext cx="2028825" cy="990600"/>
            <a:chOff x="7162800" y="3886200"/>
            <a:chExt cx="2028825" cy="990600"/>
          </a:xfrm>
        </p:grpSpPr>
        <p:sp>
          <p:nvSpPr>
            <p:cNvPr id="15" name="Oval 14"/>
            <p:cNvSpPr/>
            <p:nvPr/>
          </p:nvSpPr>
          <p:spPr>
            <a:xfrm>
              <a:off x="7162800" y="3886200"/>
              <a:ext cx="19812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91425" y="4067175"/>
              <a:ext cx="160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Elite controllers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Post-treatment controllers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369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>
            <a:off x="1800225" y="2172225"/>
            <a:ext cx="5256000" cy="1588"/>
          </a:xfrm>
          <a:prstGeom prst="straightConnector1">
            <a:avLst/>
          </a:prstGeom>
          <a:ln w="571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95350" y="205792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Birth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581150" y="1619775"/>
            <a:ext cx="2447925" cy="1152000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05275" y="1600725"/>
            <a:ext cx="2447925" cy="1152000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20103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yrs on ART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2010300"/>
            <a:ext cx="173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12 yrs off ART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Isosceles Triangle 25"/>
          <p:cNvSpPr/>
          <p:nvPr/>
        </p:nvSpPr>
        <p:spPr>
          <a:xfrm rot="5400000">
            <a:off x="3962400" y="1953150"/>
            <a:ext cx="304800" cy="457200"/>
          </a:xfrm>
          <a:prstGeom prst="triangle">
            <a:avLst>
              <a:gd name="adj" fmla="val 53125"/>
            </a:avLst>
          </a:prstGeom>
          <a:solidFill>
            <a:srgbClr val="E923DB"/>
          </a:solidFill>
          <a:ln>
            <a:solidFill>
              <a:srgbClr val="E923DB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550" y="18579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Zidovudine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4450" y="277177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3mo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2492" y="546670"/>
            <a:ext cx="5253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The French teenager”</a:t>
            </a:r>
            <a:endParaRPr kumimoji="0" lang="en-ZA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3341" y="6538759"/>
            <a:ext cx="1616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Dollfus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CID 2010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8" name="Chart 17"/>
          <p:cNvGraphicFramePr>
            <a:graphicFrameLocks noChangeAspect="1"/>
          </p:cNvGraphicFramePr>
          <p:nvPr>
            <p:extLst/>
          </p:nvPr>
        </p:nvGraphicFramePr>
        <p:xfrm>
          <a:off x="3657600" y="3989019"/>
          <a:ext cx="405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707239" y="5550452"/>
            <a:ext cx="431137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13/15 rebounded within 12 months (86.7%)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66080" y="4139510"/>
            <a:ext cx="215881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after 3 years (6.7%)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78784" y="4068946"/>
            <a:ext cx="289888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long-term remission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(6.7%)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4875" y="2574653"/>
            <a:ext cx="4350390" cy="11695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VL undetectable: (&lt;4 RNA copies/ml)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HIV DNA detectable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Can reactivate virus from cells (2 million CD4 cells)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CD4 count stable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ZA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Weak HIV-specific T cell responses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908" y="4794186"/>
            <a:ext cx="3847359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French paediatric cohort (n=173)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start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&lt;6 months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(n=100)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interruption (n=15), VL &lt; 500 c/ml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duration: median 33 months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0841" y="6521387"/>
            <a:ext cx="202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Frange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Lancet HIV 2015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13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12092"/>
            <a:ext cx="8229600" cy="1133937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+mn-lt"/>
              </a:rPr>
              <a:t/>
            </a:r>
            <a:br>
              <a:rPr lang="en-US" altLang="en-US" b="1" dirty="0" smtClean="0">
                <a:latin typeface="+mn-lt"/>
              </a:rPr>
            </a:br>
            <a:r>
              <a:rPr lang="en-ZA" b="1" dirty="0"/>
              <a:t>“The South African child” </a:t>
            </a:r>
            <a:br>
              <a:rPr lang="en-ZA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endParaRPr lang="en-US" altLang="en-US" sz="3600" b="1" dirty="0" smtClean="0">
              <a:latin typeface="+mn-lt"/>
            </a:endParaRP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252313" y="3654203"/>
            <a:ext cx="2081254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Treatment-naive,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HIV+</a:t>
            </a: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infants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aged ≤ 12 weeks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CD4% ≥ 25%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 = 411)</a:t>
            </a: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3352803" y="2412166"/>
            <a:ext cx="4472464" cy="107256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Deferred Therapy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(zidovudine + lamivudine + </a:t>
            </a:r>
            <a:r>
              <a:rPr kumimoji="0" lang="en-US" alt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lopinavir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/ritonavir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initiated when met WHO immunologic or clinical criteria)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 = 125)</a:t>
            </a: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3" name="Rectangle 6"/>
          <p:cNvSpPr>
            <a:spLocks noChangeArrowheads="1"/>
          </p:cNvSpPr>
          <p:nvPr/>
        </p:nvSpPr>
        <p:spPr bwMode="auto">
          <a:xfrm>
            <a:off x="3352803" y="3599036"/>
            <a:ext cx="4472464" cy="87749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Early Therapy for 40 weeks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(zidovudine + lamivudine + </a:t>
            </a:r>
            <a:r>
              <a:rPr kumimoji="0" lang="en-US" alt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lopinavir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/ritonavir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initiated immediately, continued to 1 year of age)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 =143)</a:t>
            </a: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 flipV="1">
            <a:off x="2089066" y="3139017"/>
            <a:ext cx="1157060" cy="7975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 rot="5400000" flipV="1">
            <a:off x="2667349" y="3413509"/>
            <a:ext cx="493" cy="1157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352800" y="4594803"/>
            <a:ext cx="4472465" cy="100782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5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6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9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100000"/>
              </a:spcBef>
              <a:spcAft>
                <a:spcPct val="2500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Early Therapy for 96 weeks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(zidovudine + lamivudine + </a:t>
            </a:r>
            <a:r>
              <a:rPr kumimoji="0" lang="en-US" alt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lopinavir</a:t>
            </a: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/ritonavir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initiated immediately, continued to 2 years of </a:t>
            </a:r>
            <a:r>
              <a:rPr kumimoji="0" lang="en-US" altLang="en-US" sz="135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age)</a:t>
            </a: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(n = 143)</a:t>
            </a:r>
            <a:endParaRPr kumimoji="0" lang="en-US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2089066" y="4035665"/>
            <a:ext cx="1157059" cy="8901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7194" y="5221631"/>
            <a:ext cx="1842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was re-initiated if CD4% &lt;20 % and clinical criteria were met</a:t>
            </a:r>
          </a:p>
        </p:txBody>
      </p:sp>
      <p:sp>
        <p:nvSpPr>
          <p:cNvPr id="2" name="Rectangle 1"/>
          <p:cNvSpPr/>
          <p:nvPr/>
        </p:nvSpPr>
        <p:spPr>
          <a:xfrm>
            <a:off x="7315807" y="6530997"/>
            <a:ext cx="167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Violari et al, NEJM 2008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86342" y="1239073"/>
            <a:ext cx="8229600" cy="9445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CHER trial: Treatment of HIV+ Infants</a:t>
            </a:r>
            <a:b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(2005-2011)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6463389"/>
            <a:ext cx="5029200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CHER: Children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 HIV Early Antiretroviral Therapy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5709" y="3834096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95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385845"/>
            <a:ext cx="8698679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n-ea"/>
                <a:cs typeface="+mn-cs"/>
              </a:rPr>
              <a:t>Prolonged HIV-1 control </a:t>
            </a: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ea typeface="+mn-ea"/>
                <a:cs typeface="+mn-cs"/>
              </a:rPr>
              <a:t>post-ART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9600" y="1371600"/>
            <a:ext cx="8117599" cy="4927423"/>
            <a:chOff x="716855" y="1348520"/>
            <a:chExt cx="8117599" cy="477502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855" y="1348520"/>
              <a:ext cx="7560000" cy="4634376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558514" y="2867125"/>
              <a:ext cx="13681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AZT/3TC/</a:t>
              </a:r>
              <a:r>
                <a:rPr kumimoji="0" lang="en-ZA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Lopinavir</a:t>
              </a: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-ritonavir – 40 </a:t>
              </a:r>
              <a:r>
                <a:rPr kumimoji="0" lang="en-ZA" sz="1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wks</a:t>
              </a:r>
              <a:endParaRPr kumimoji="0" lang="en-ZA" sz="1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3030090" y="5220537"/>
              <a:ext cx="4835951" cy="14140"/>
            </a:xfrm>
            <a:prstGeom prst="straightConnector1">
              <a:avLst/>
            </a:prstGeom>
            <a:ln w="38100">
              <a:solidFill>
                <a:schemeClr val="accent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217982" y="4890109"/>
              <a:ext cx="2975873" cy="298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VL undetectable: 8.75 years off ART</a:t>
              </a:r>
            </a:p>
          </p:txBody>
        </p:sp>
        <p:cxnSp>
          <p:nvCxnSpPr>
            <p:cNvPr id="30" name="Straight Connector 29"/>
            <p:cNvCxnSpPr>
              <a:endCxn id="28" idx="0"/>
            </p:cNvCxnSpPr>
            <p:nvPr/>
          </p:nvCxnSpPr>
          <p:spPr>
            <a:xfrm>
              <a:off x="7911329" y="2081773"/>
              <a:ext cx="7662" cy="361989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534936" y="5661878"/>
              <a:ext cx="573319" cy="4616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9.5 years</a:t>
              </a:r>
            </a:p>
          </p:txBody>
        </p:sp>
        <p:cxnSp>
          <p:nvCxnSpPr>
            <p:cNvPr id="82" name="Straight Connector 81"/>
            <p:cNvCxnSpPr/>
            <p:nvPr/>
          </p:nvCxnSpPr>
          <p:spPr>
            <a:xfrm flipV="1">
              <a:off x="7864138" y="5213417"/>
              <a:ext cx="945000" cy="6303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8166953" y="4931025"/>
              <a:ext cx="2182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BACC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84" name="Striped Right Arrow 83"/>
            <p:cNvSpPr/>
            <p:nvPr/>
          </p:nvSpPr>
          <p:spPr>
            <a:xfrm>
              <a:off x="8554935" y="5022934"/>
              <a:ext cx="279519" cy="388856"/>
            </a:xfrm>
            <a:prstGeom prst="strip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>
            <a:xfrm>
              <a:off x="7907295" y="2230789"/>
              <a:ext cx="4847" cy="49456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Content Placeholder 2"/>
          <p:cNvSpPr txBox="1">
            <a:spLocks/>
          </p:cNvSpPr>
          <p:nvPr/>
        </p:nvSpPr>
        <p:spPr>
          <a:xfrm>
            <a:off x="457200" y="6228289"/>
            <a:ext cx="2789508" cy="32491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PCR positive at 32 days of </a:t>
            </a: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life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335823" y="4691170"/>
            <a:ext cx="2186703" cy="275857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 counts normal-for-age </a:t>
            </a:r>
            <a:endParaRPr kumimoji="0" lang="en-ZA" sz="1400" b="1" i="0" u="none" strike="noStrike" kern="1200" cap="none" spc="0" normalizeH="0" baseline="0" noProof="0" dirty="0">
              <a:ln>
                <a:noFill/>
              </a:ln>
              <a:solidFill>
                <a:srgbClr val="8064A2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51100" y="2893085"/>
            <a:ext cx="2297879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antibody negative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 PCR negative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load TND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62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851" y="212594"/>
            <a:ext cx="8229600" cy="11430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en-ZA" b="1" dirty="0" smtClean="0">
                <a:solidFill>
                  <a:schemeClr val="accent2"/>
                </a:solidFill>
                <a:latin typeface="+mn-lt"/>
              </a:rPr>
              <a:t>How unusual is this child? </a:t>
            </a:r>
            <a:r>
              <a:rPr lang="en-ZA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  <a:t/>
            </a:r>
            <a:br>
              <a:rPr lang="en-ZA" b="1" dirty="0" smtClean="0">
                <a:solidFill>
                  <a:schemeClr val="accent2"/>
                </a:solidFill>
                <a:latin typeface="Comic Sans MS" panose="030F0702030302020204" pitchFamily="66" charset="0"/>
              </a:rPr>
            </a:br>
            <a:r>
              <a:rPr lang="en-ZA" sz="36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Time to VL rebound – the CHER trial</a:t>
            </a:r>
            <a:endParaRPr lang="en-ZA" sz="36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6159" y="1650832"/>
            <a:ext cx="1688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Remission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9BBB59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96990" y="16693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Rebound</a:t>
            </a: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650" y="2074448"/>
            <a:ext cx="2532234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South African child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25570" y="1449849"/>
            <a:ext cx="296853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start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6-12 weeks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2568" y="2417000"/>
            <a:ext cx="208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9 years remission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7750" y="6585998"/>
            <a:ext cx="33492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Violari et al, NEJM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2008; Cotton et al, Lancet 2013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8423" y="6580423"/>
            <a:ext cx="23062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Violari, Tiemessen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et al,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IAS 2017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25398" y="6563251"/>
            <a:ext cx="16667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Violari et al,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CROI 2018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0311" y="4865876"/>
            <a:ext cx="4897352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Longer time to rebound independently associated with: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baseline CD4%, higher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birth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weight, faster </a:t>
            </a:r>
            <a:r>
              <a:rPr kumimoji="0" lang="en-Z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suppression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37627" y="5820399"/>
            <a:ext cx="318271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association with: Age at ART initiation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duration of therapy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1769752" y="3630572"/>
            <a:ext cx="3780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>
            <a:off x="331952" y="6466730"/>
            <a:ext cx="331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Chart 24"/>
          <p:cNvGraphicFramePr>
            <a:graphicFrameLocks noChangeAspect="1"/>
          </p:cNvGraphicFramePr>
          <p:nvPr>
            <p:extLst/>
          </p:nvPr>
        </p:nvGraphicFramePr>
        <p:xfrm>
          <a:off x="-52364" y="3246751"/>
          <a:ext cx="405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Chart 25"/>
          <p:cNvGraphicFramePr>
            <a:graphicFrameLocks noChangeAspect="1"/>
          </p:cNvGraphicFramePr>
          <p:nvPr>
            <p:extLst/>
          </p:nvPr>
        </p:nvGraphicFramePr>
        <p:xfrm>
          <a:off x="3300702" y="2419715"/>
          <a:ext cx="3276000" cy="21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23375" y="4812268"/>
            <a:ext cx="292915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226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/227 rebounded (99.6%)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48431" y="3636399"/>
            <a:ext cx="4443705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177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/178 rebounded within 8 months (99.4%)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4361752" y="4697987"/>
            <a:ext cx="3348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25056" y="5257800"/>
            <a:ext cx="139130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stopped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3745" y="4039943"/>
            <a:ext cx="319986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stopped; virally suppressed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235" y="3012418"/>
            <a:ext cx="16937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/227 (0.4%)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042930" y="2663579"/>
            <a:ext cx="16669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/178 (0.6%)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9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5215" y="734237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features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7154" y="192658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Host features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8974" y="1245931"/>
            <a:ext cx="4607082" cy="14465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VL 6.6 copies/ml (tested in 10 ml: 66 copies)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HIV DNA detectable (5 copies/million PBMC)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No replication-competent virus (2 million CD4 cells)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Subtype C</a:t>
            </a:r>
            <a:endParaRPr kumimoji="0" lang="en-ZA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2449794"/>
            <a:ext cx="4648200" cy="37856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CD4 count stable,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high CD4%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,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high CD4:CD8 1.9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Low immune activation 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(&lt; uninfected controls)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Low CCR5 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(surface density) (&lt; uninfected controls)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High PD-1?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 </a:t>
            </a:r>
            <a:r>
              <a:rPr kumimoji="0" lang="en-ZA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 Gag-specific CD4 T cell response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 detectable HIV-specific CD8 T cell 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responses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Mostly </a:t>
            </a: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weak HIV-specific antibodies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high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magnitude IgA2 response (mucosal) to </a:t>
            </a: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gp41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ZA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ZA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Host </a:t>
            </a:r>
            <a:r>
              <a:rPr kumimoji="0" lang="en-ZA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genetic features – potentially disadvantageous for acquisition of infection (HLA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DQB1*06; KIRAA1), others potentially advantageous (heterozygosity) for control of infection (HLA class II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?)</a:t>
            </a:r>
            <a:endParaRPr kumimoji="0" lang="en-ZA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8068"/>
            <a:ext cx="8229600" cy="6397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Summary of key findings</a:t>
            </a: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38010">
            <a:off x="110089" y="4995693"/>
            <a:ext cx="4198491" cy="396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4297" y="3286357"/>
            <a:ext cx="329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HIV-specific T cell responses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772280"/>
            <a:ext cx="1512000" cy="1583426"/>
          </a:xfrm>
          <a:prstGeom prst="rect">
            <a:avLst/>
          </a:prstGeom>
        </p:spPr>
      </p:pic>
      <p:sp>
        <p:nvSpPr>
          <p:cNvPr id="20" name="TextBox 379"/>
          <p:cNvSpPr txBox="1">
            <a:spLocks noChangeArrowheads="1"/>
          </p:cNvSpPr>
          <p:nvPr/>
        </p:nvSpPr>
        <p:spPr bwMode="auto">
          <a:xfrm rot="19555266">
            <a:off x="702720" y="6297067"/>
            <a:ext cx="304800" cy="2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1" name="TextBox 379"/>
          <p:cNvSpPr txBox="1">
            <a:spLocks noChangeArrowheads="1"/>
          </p:cNvSpPr>
          <p:nvPr/>
        </p:nvSpPr>
        <p:spPr bwMode="auto">
          <a:xfrm rot="19555266">
            <a:off x="2886156" y="4657370"/>
            <a:ext cx="304800" cy="2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3" name="TextBox 379"/>
          <p:cNvSpPr txBox="1">
            <a:spLocks noChangeArrowheads="1"/>
          </p:cNvSpPr>
          <p:nvPr/>
        </p:nvSpPr>
        <p:spPr bwMode="auto">
          <a:xfrm rot="19555266">
            <a:off x="1767209" y="5484286"/>
            <a:ext cx="304800" cy="2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4" name="TextBox 379"/>
          <p:cNvSpPr txBox="1">
            <a:spLocks noChangeArrowheads="1"/>
          </p:cNvSpPr>
          <p:nvPr/>
        </p:nvSpPr>
        <p:spPr bwMode="auto">
          <a:xfrm rot="19555266">
            <a:off x="3276401" y="4340350"/>
            <a:ext cx="304800" cy="2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079" y="6108203"/>
            <a:ext cx="2708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HIV-specific antibodies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68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21" y="138609"/>
            <a:ext cx="8229600" cy="1143000"/>
          </a:xfrm>
        </p:spPr>
        <p:txBody>
          <a:bodyPr>
            <a:normAutofit/>
          </a:bodyPr>
          <a:lstStyle/>
          <a:p>
            <a:r>
              <a:rPr lang="en-ZA" sz="4000" b="1" dirty="0" smtClean="0"/>
              <a:t>The need for predictive biomarkers</a:t>
            </a:r>
            <a:endParaRPr lang="en-ZA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52" y="1295944"/>
            <a:ext cx="8229600" cy="393325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ZA" sz="2400" b="1" dirty="0" smtClean="0">
                <a:solidFill>
                  <a:schemeClr val="tx2"/>
                </a:solidFill>
              </a:rPr>
              <a:t>Biomarkers</a:t>
            </a:r>
            <a:r>
              <a:rPr lang="en-ZA" sz="2400" dirty="0" smtClean="0"/>
              <a:t> for longer time to viral load rebound after treatment interruption:</a:t>
            </a:r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endParaRPr lang="en-ZA" dirty="0" smtClean="0"/>
          </a:p>
          <a:p>
            <a:endParaRPr lang="en-ZA" dirty="0"/>
          </a:p>
          <a:p>
            <a:endParaRPr lang="en-ZA" dirty="0" smtClean="0"/>
          </a:p>
        </p:txBody>
      </p:sp>
      <p:grpSp>
        <p:nvGrpSpPr>
          <p:cNvPr id="28" name="Group 27"/>
          <p:cNvGrpSpPr/>
          <p:nvPr/>
        </p:nvGrpSpPr>
        <p:grpSpPr>
          <a:xfrm>
            <a:off x="569146" y="2051755"/>
            <a:ext cx="8428020" cy="2621264"/>
            <a:chOff x="761247" y="2051755"/>
            <a:chExt cx="8428020" cy="2621264"/>
          </a:xfrm>
        </p:grpSpPr>
        <p:sp>
          <p:nvSpPr>
            <p:cNvPr id="12" name="TextBox 11"/>
            <p:cNvSpPr txBox="1"/>
            <p:nvPr/>
          </p:nvSpPr>
          <p:spPr>
            <a:xfrm>
              <a:off x="7284267" y="4038600"/>
              <a:ext cx="1905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Hurst 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et al, Nat </a:t>
              </a:r>
              <a:r>
                <a:rPr kumimoji="0" lang="en-ZA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Comm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ZA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  <a:endPara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108388" y="2051755"/>
              <a:ext cx="4572000" cy="1247411"/>
              <a:chOff x="6019800" y="2099111"/>
              <a:chExt cx="4572000" cy="1247411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046960" y="2099111"/>
                <a:ext cx="4446761" cy="1247411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19800" y="2279878"/>
                <a:ext cx="45720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Low markers of HIV reservoir </a:t>
                </a:r>
                <a:r>
                  <a:rPr kumimoji="0" lang="en-ZA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size: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Active reservoirs, CA-RNA, single copy HIV RNA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Cell-associated total HIV DNA</a:t>
                </a:r>
                <a:endPara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761247" y="2152170"/>
              <a:ext cx="3314700" cy="1140375"/>
              <a:chOff x="1594730" y="2157714"/>
              <a:chExt cx="3314700" cy="1140375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1594730" y="2157714"/>
                <a:ext cx="3314700" cy="1140375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89980" y="2271103"/>
                <a:ext cx="3124200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Clinical </a:t>
                </a:r>
                <a:r>
                  <a:rPr kumimoji="0" lang="en-ZA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parameters: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Early </a:t>
                </a:r>
                <a:r>
                  <a:rPr kumimoji="0" lang="en-Z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ART, longer duration </a:t>
                </a: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ART, </a:t>
                </a:r>
                <a:r>
                  <a:rPr kumimoji="0" lang="en-ZA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high CD4 nadir, CD4:CD8≥</a:t>
                </a: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 CD4%....</a:t>
                </a:r>
                <a:endPara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433088" y="3381901"/>
              <a:ext cx="6444558" cy="1291118"/>
              <a:chOff x="2106250" y="3247200"/>
              <a:chExt cx="6444558" cy="1291118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465371" y="3247200"/>
                <a:ext cx="5573917" cy="1291118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Z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106250" y="3345835"/>
                <a:ext cx="644455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Strong HIV-specific immune responses: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HIV-specific CD4+ T cell responses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Low expression of PD-1, Lag-3 and Tim-3 on CD4 and CD8 T cells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ZA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Unique NK cell phenotype and function</a:t>
                </a:r>
                <a:endParaRPr kumimoji="0" lang="en-ZA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26967" y="3813044"/>
              <a:ext cx="15021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Frater et al, AIDS </a:t>
              </a:r>
              <a:r>
                <a:rPr kumimoji="0" lang="en-ZA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2014</a:t>
              </a:r>
              <a:endPara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05607" y="2996528"/>
              <a:ext cx="35678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Williams et al, </a:t>
              </a:r>
              <a:r>
                <a:rPr kumimoji="0" lang="en-ZA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eLife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; </a:t>
              </a:r>
              <a:r>
                <a:rPr kumimoji="0" lang="en-ZA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Saez-Cirion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et al, </a:t>
              </a:r>
              <a:r>
                <a:rPr kumimoji="0" lang="en-ZA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Plos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pathogens 2013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20870" y="2693084"/>
              <a:ext cx="12192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Li et al, AIDS 2016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23467" y="4302327"/>
              <a:ext cx="155042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Scott-</a:t>
              </a:r>
              <a:r>
                <a:rPr kumimoji="0" lang="en-ZA" sz="11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Algara</a:t>
              </a:r>
              <a:r>
                <a:rPr kumimoji="0" lang="en-ZA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CROI </a:t>
              </a:r>
              <a:r>
                <a:rPr kumimoji="0" lang="en-ZA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2015</a:t>
              </a:r>
              <a:endParaRPr kumimoji="0" lang="en-ZA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32240" y="4762375"/>
            <a:ext cx="3909652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complex interplay between virus reservoir and host immunity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5661248"/>
            <a:ext cx="77736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solidFill>
                  <a:schemeClr val="tx2"/>
                </a:solidFill>
              </a:rPr>
              <a:t>Treatment interruptions:</a:t>
            </a:r>
            <a:r>
              <a:rPr lang="en-ZA" sz="2800" dirty="0"/>
              <a:t> test-of-cure or to test for post-treatment control – </a:t>
            </a:r>
            <a:r>
              <a:rPr lang="en-ZA" sz="2800" b="1" u="sng" dirty="0">
                <a:solidFill>
                  <a:schemeClr val="tx2"/>
                </a:solidFill>
              </a:rPr>
              <a:t>a necessary </a:t>
            </a:r>
            <a:r>
              <a:rPr lang="en-ZA" sz="2800" b="1" u="sng" dirty="0" smtClean="0">
                <a:solidFill>
                  <a:schemeClr val="tx2"/>
                </a:solidFill>
              </a:rPr>
              <a:t>evil</a:t>
            </a:r>
            <a:endParaRPr lang="en-ZA" dirty="0"/>
          </a:p>
        </p:txBody>
      </p:sp>
      <p:sp>
        <p:nvSpPr>
          <p:cNvPr id="5" name="Rectangle 4"/>
          <p:cNvSpPr/>
          <p:nvPr/>
        </p:nvSpPr>
        <p:spPr>
          <a:xfrm>
            <a:off x="251520" y="2051755"/>
            <a:ext cx="8592875" cy="35374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889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AutoShape 4" descr="data:image/jpeg;base64,/9j/4AAQSkZJRgABAQAAAQABAAD/2wCEAAkGBxQTEhUUExQWFRUWGBgYGRgXGB0aGBsbGBoaGhoYHBoaHSggGBolGxwbIjEiJSkrLi4uGh8zODMsNygtLisBCgoKDg0OGhAQGywkICQsLCwsLCwsLCwsLCwsLCwsLCwtLCwsLCwsLCwsNCwsLCwsLCwsLCwsLCwsLCwsLCwsLP/AABEIAQMAwgMBIgACEQEDEQH/xAAbAAACAwEBAQAAAAAAAAAAAAACAwABBAUGB//EAEEQAAECBAQDBgQFAwIEBwEAAAECEQADITEEEkFRYXHwBRMigZGhBrHB0SMyUuHxFDNCYpIkQ3KCU1Rjc7LS4gf/xAAZAQEBAQEBAQAAAAAAAAAAAAAAAQIDBAX/xAAuEQACAgECBAQGAgMBAAAAAAAAAQIRAxIhMUFR8CIyYaEEcYGxwdGR8RRC4RP/2gAMAwEAAhEDEQA/APXT1TM6gklh5C0LkTVFvEa6PtGkKdyOGZ6Xb05wwoADvxPW9o8Cdqz6K2VNCVlQDuS/GvpElBVak6iunVY0KJvpwqRAjDl326b5esWzFdQSk7mg84pJJDuocPXp4MS1i9t+GkZ5inLPT/KFhJhhKnqTZ+t4BSlCgKjryg5RTSu1urxag1r7PUi/nqYWWiIBapL+ntApJ1J24/vDVSVkU1vyhRkq1D0obfzaFhIAhT3LdUbSFKWtqFVhXf2pBEKuQQx32e28TKQ1yCAeNvpWFmtIpc1YAdReuvzif1CxrffhEUmzny+T8YtMsXJIJ2ELNaV0IMSoO6veIqeoG5PVYWUaV3g0oYEg3pS/DzhY0IpE9X6izb2iu/ULKJ58IrM1m0f5wRVtU35cIWHBdC04pRLPFiab5jTTcnbeEGXr1yhyJTksbVhZNCQPfKtmPyiS5iz/AJFt+UEQzh6Ud/uIpnNbQsuldCEm4Uo9cOrwHfK/UfXp4YpPlWFKR1zicOBVFA/1Kv1desSJlPGJFs1pXf8AR256k51JIA/iJQOXe3MGwffltExP9xRAcg24NUxa0bih2qPQbisZMJbIwJnmpfy3r841y8Q4dq2oN9fcQmZKY25E04Whs3MA6aBq2ESzckmUVhndT2uwrT0EOSHDmxoedh9IyzJZck8almbbZ4NALMTbSFmdIqel6DTWgBGn1EFJzPmADWNuXTQQBoWPCu1+TwxJBLtd9aDSFlfCi0TlAseNW9xFTJyrGh+2kEFaNsLt1WnmIWoAuo0bTT9+cLMUrLC/DpVuVAXgJa8r1uaVpFSyEnZ9D8+uERUs2pwI19KjeFmtIakpJ14uHpvC1JSLOeHq3lApDsB8+Ft9YoJ1d/vs1+hCy6RJUxfbraKl3+X8w1RH8/SJLGt7VNoG9qEmWANHOgoRBMNA54QWQMTf6QMtJFQICgFoexduqxSEUuwHXXnBjh08GF0LGsLFC0gfv11aCUvyGwsYuWPt0BEtrFDQC1veAAPlby/mHAcIFTfxb3gVIAPt7/vEgsvKJAUzvTCnObEjQCrtCVuwAYORRq+ot+8Lxih3indn05CLIoWfLxZx5tGbOSjsDNSVK1SRR3FjBISSWAOUXfUX0ZmO3CFzR4QQbcX41H1ghivEKqHPbc+ftziFafIYmWBZtDX68GgZgcsrgzEMX+tITZTVatDYAfLlD1KAIA8tPo25gKoUwFHUK2+fNvvtDJlgC5LX+0JdVxUBx77t08OCwyaOdNq9axRQrOkgps2tjThA5SQ+g+f1vBpmsaJ9qtu+9ojDMGFAa1bmeP7wLVAolm5AYUGv8xJ8t6p9rN59Vi5yq1JY1At/FIoTaMw+t7QFMBUjKHzBrFg7GKYWuWilS/8ALjvWtdYiJdw5ep4U3PVoGqBOUEajUE/aGLmOAA3p7R5rG/Fac+WRLVNL0Nn3YAEq1rSFYf4wQUKzoyKSKAVCv9Ls6TzpxhZ3/wAXI1dHoiBrTqnX2hU5KwlwPmYDsTHf1EoTAGqUqF2IZmF7EHzjqTQAGFPdjsetIj3VHJ3GVNbmFCaD6weWm/X33gygX0G8UGG/7bC8EBZMU1YNKX/f2ipiCL0i2CEcfP50gWG9OtINI/g+8Xk5fW0LAp+USCruYkLL33sdHGD8VQ0d/YRQWpsuZzaHY4HOWavHdqcIVOlFNGFBcGtGb7xDkuCLlDUgUGnnfa8EpIeodXhPuzNszvApWn9Kns+rB/2veJhJYIdz9abU4/OAYBCj4X1qG5AB9bXi1oUX0t+1X2hpkl/zeRNhfR+GsDmItmN6g/P0aAvoRAbw1INLwXckKP6Rbi9L82gVBQupQBt6+0CJ6hXM446janVICgyMvEl9qVpUVhZmJeluB4Xb94kpYZ1Ecm3+cLEwi4BHCxOkCpBzLZb08Og4vClJIAJFC8REyr/x6ReYKDqOlvk32ga4FKyhqPvHA+KsYwlykuO9fMBslnFbu/tHoEpBJSBprHmO1sIMQtSl5kow+ZPhKQs+ALUfGWAZmGtYHbBpUrlyON8OY1eHxCZ4lLmJAKVMk0BZyCzAtvvxj2Pb3wtg5pViVTu7TdZQpOQmz1BYk7bxlmLyyBL8DJnrSpawyEuQUkpJZ60eoYhwS4yifLnYacUpCSruVGbkEo/mVRVSkLQU/mBNFA6RTpkySlPXHbla6G7svESJefDyFpWkfipNM1fCpKqXBytuDwjoCcAfzByLPX0PIx5hPai5qsilInywPGqchMzJlzOVFCGCTR6kgvcVjoYbs1UqbNJwmGnJUEJCAsJy5Qc2VMxNHJLigpA5yxpPxcfp+aOurU3HD38oBntaGYcSZiO6QF4Sap8qFMCCGJKUuUqTwFL0jBgpszPMkzQ0yUxJTRK0KfKpI23G/KIc0uPoayNG9Is9bRFKLt5c+cNIpVqbXgQUQaUigGp03OCUt+Wmw8oAnrTp4oCCTx/3fvFQPWkSIao6ePQRMJIoWP023aBSEsMyt23fTrjDsU5mKBJbQDeMi0EFmZ6P9YHFcEbpWUBIAIez+/tFLCE+F+Ia2x1hWRxlBDijbjZ4YlICWCS5d9WPXygRoCbMygEoB0BuSPv94zmdVwGfRqcT6fWGGcQ2ZJFCGe46asVMmpJtQ05MK218oFXyFqnCrhntVwHvTe8O76jDLSpJFaV2gWQAwDk7EO3QgHAptd24N7wKBNmE1LNYgfaMmKxCZac61hCXZydb0jN232r3ICUjNMWWQjc2zHgIHsX4QVNPfYk5lKGtQK/lANG4n0rA7qMYx1TdL7ij8T4a2eu4So/SNGH7dw8wgJmp4A+E+QVzj00nsSSlmT6/YU/iFYz4dkqSR3Yc/qqH3Y3gc3mw9H7HNCmqPUF3jD2hhnOdCSXpNQFN3qGIKSSGzBwQTXQERrk/AkpIOWdOQo6yyEgcktbmTHN+I+zpuFlEjGKUo0Qju0BR1JcVAAclTaQNwlCUtMZcfRm5GPAwfeKBRLmLUEypf9ypZMoEsEGiio/42BF4Ps2cghaZmeQJgSoHv1LzUYELUmhDMUuRSosTyfgPtJKZSpUzxS1gqDsfFRK0KNkhSi6XNa2o6MZjJOFXMTKmTVFye6BUlINKKUFWqXapqCxileHxSguPKu/uasFhFKxhSuevESJMsTiFJypClE90FIFFGmYFtBHZVMJJUQxN+f2ji9lds4VEoITNTnUQqYpQKHUzAMbJAYAPYCN6u0pSaqmSwOKktw16rEE4yb3XpwruzN8USs2HUoKZaPGlQopKk1cGz0jqY6eof0cwjxzVS5cxtlBy5ewJV6xz8I2NUEyge5SoKmTLJOUhQQg62rpblHX7TlmbipOkvDvNWdCWISAeFy2hgYk6qL5W/bgZ1eE3rUcYVTjDM7k0v9fltEUgelOj9IEKMx+WjgPFqbbj0IED1i1TNuuhAtAk8YkTzMSAN3aKiJhLE1pXhxiTX0fazdCHdozRmUAwNAePHyjOpQcOeHCmtIHJbpC1uQA+zGwBeNCpoLDWh5kaQhakkOSc22wram8LBsQTm6p7mBasbNVmqc23Dh9YiUJAZXG3Dd4rELJIqzU5Pw31jOUnnp1vA0kPyABwrW0CtTAqBdgSTYDflChX96WjH2iqZ+HLlqSgzFZe8VZNDX/q2e5gajHcy/CaZc1czFT5iQEgkJUoeFFw4JoG9abmOrNnT8UM6lqwuGP5Eo/vTBoon/lgirM9axzJPZUg4qUmTLMwIUnNOIKkrUM2d1fkLUdv8jHan4grLn2tzbkIprK052vfkjlzuwcKq8lRP6lTV5jxcaxcns3u6yJ+Ik8O8ExHLKsV9RHQK35co4+Nz4mYcLILMHnL/QNEgjVW2z8WhY6ns3tzsmA+OZomKlGWMSAWEyWDLfiUnMPNxF9trWqVNmTmSruVzEJFwJp7oIUr9ITlLChLnQR6Psz4dShgpikWQBTz3/eOT8ZTCqaiVLylasrBVsqFZlaWzKR6EVtFMxnjlkSxqur74GHFTXCcPLTLmKRJyhQJKZUrIUzFzRYquAL15PwO2ShUyUkEiWDWYslMw5i61zMwcOzgaBv1R6ub2VLwuFWqaVZCKy0nKuctVAFqTUvYIFAHfNpeD7NTLl/8QhEyfNImTMwdKXshINgLesDrjyxi9S3/AC++9zH2d2hgFLInGUqgYFGYOTezD947Qk9mJAU2FD1D5TyZJevlGP8AopF/6eQ+/dJ11tD5Sko/JLlp4plpB+UQ5ZKflb/k7U/EKyAyEgilSciQDqKVppHLVPCUd2FZ1Gq1WzE08oRPnqUKqJ86eQjDLlKd9oxKTT2M48W27NyZlaD7RZNbNpGeXOqQQdh6CphhUwfqloqlZtxoLNw656RFKfr6wEuaFdfSCaKnZKKI4xIJhwiRSmntP+6rn9IRm64Q/tL+6rn7MIzDrrSIc4+VD5FXqxvXrp4ugIVXi4jO/vt7QwKdz8vTrnArRc9Tl7O3NrPAB3hmR6DoaxaEU47crExQIatvW8UtD0IcbEPXkbwzvDyMGcxYu79HSAsszFECoAFAB4W8g0AouNm6rEIPP5xm7SxqZMsrVYaakmwA3/eBYrekZe1cWpOWVJGafNLIG26jsAPkdjHX7CXhcJ/wvep74sZilUzrUH/MaZmsl3aFfD/Y01CJmJUAMXNT4QpymWG8KPk/pvGZKJhw/wDSnCrVNW/eTJoBlZlHxzSsFlVqAGNhSAk4yWlPbn+/kj2BU3LeOV2XgQqYrErHiWwlg/4Sx+WmhV+Y8wNI1S8EmXJRLB/DlpAOYuSlI1PHXz3jgdofEq5kpKZMmYheJZMhamYpV/zKF0snxMQNIHmxwk7Uf5H4s9/P7xQeRhT4BpMnHXilPzLwucokk6kv5mCXJTKSiRL/ACShlG6j/kTxJ+ZilJHXvA7RW23f9iz0/wA6RCHg1Ibh17RVNm69oGwGHXyih1v5QbeUUpJHn15QBG64RRS/nEENyhnrEotmaVLYv/MOgSIIHrWCSQbso9UioPrqsSKB/aX91fP6CM7dW/mNPaX9xXWkZW3gZh5UQRkx+N7vK2U5jV1BNGcs9zw4xrr1vGBHZIm4rvJ2VUmXLOVB/wAlXZvN/wDbA3GuMjHL7fVmUpMpRlICQpSfzJUakFL+JtQK0Md3CY9M1LoWkgXZna1Rd3jn9gYlGHMyTiEBKZsxS0zAB3ZegSf0EACp9dTr7V+EgvxSiQaEKScq/wDcKEQNZP8Az1U9uj4mrvKuz1pt1SCF7NWjRw5eCx8mlJybeMEK/wByH9VekaVY+dLQ68MpOjhacp5ZsptpfnAy4dGn9TpTWIDBm04C5fSPM9tHvp8uUklPdDOpSTZR/KBoC1axuzY7EsJMoSEWMxR01CQQH5gHmI73YXwyiQkZjnVcvqrVReqjzpwgFOOFW3vyRysJ8Q4iS4nJ79A/yQAmZ5psrmGtGub8UGeyMEhS5hupaShEoUcqCqkh7R6DFYZCvzpB42PrQiPLyviFJxcvDYVIyAvNWLEAFkpJvVq+m8DlHTktqG639DT2RhZk/s9UtU0mZMM5JmGte8Wk00DBmFhaMPYk1U+fNxCgkJw4OGkpSSUZv81JcA2AbgW0jV2vgZmDkzZmGnZUDOoyljOl1kklCvzJLq3I4Qzs3CjDSJUgEPLDrZ6rUXVfiT5QKmtLa5vb06/hGrDIFQfFd930v52jPNSxY3HXnDUqILk68i7UtekLMwKU7e+usDK4i1NofptCoasAUv5won94HRECouM8+axa/K/vQxplTKBtRqPpGVNN0acWtyJW2lOuvSGAjL5n3hfXly6vDUoo7g/vSNGGJi8sEON9PlFadNxgUpzt8okRjwiQBr7T/uq5/QRjIjX2kfxV3v8AQRlJgSHlRfPoxMv83iIlOWFzTcc+UdebLCJVOX356wJKVHEnSQoFKg4N32NxGTDnEYU/gHvZT/2FqbL/AO2s/wDxNI3KihA2nSp7robuz/irDLOVSjJmay5wyKHmaHyMdpM0EOFAjgQY8tOwqFgJWlC07LSFB/O3MbxmldgYX/y6PVYHoFMYHJ4sfK17/lHq8V2nJlh5k2Wkf6lgRyF/FktZIw0ubiVf+mlkecxbCMGHwGHll0YaQk792kn1U8bVT1KDFVNhQcKCAWKC9e++Z5j46xuK7tHerQhK1EGTKJIFHGdf+ZO1qQXwTgTLUhavzLUk1qyaZRzfqkafiWQ8glgTLIW3/SavS2V429kkGbLI1ILi7HqsD166waUup0/jdX/DBH/iTZMv/dMFPQGF44fiLP8AqI+givi7xTcDL/Vikq8paSfrBKWcyiHAcu3EwPLDaEfr96/Agg/zvFhZ8qXi5SXIAPDeGiXm4X02184FbozKHR2igOjDVy6PA8utvrA0gVyhqB5wYFPl9YDLDUyyUku3DfgNoBsigGBepvvdt4PDDxcertpCZkshjp1R4KTMKag9c9oEfApbab+cADDVIJOm/wDGwgOm1gERz/p9IkEx3MSAD7TP4quf0EKTvGjtQfirtd/aMx6fjAR8qNGGmAKdqA715cafWGdp4kLIKSW1rR4xRFDrl17RBpV2MZgSwI4WGvrAAfz5QzvGFNb+cUFe2vOKUIUNRTbTnB96DUs232aBUshRtSnCLROP5rt1beBkNCEu3OotW3lCVCpDgtwp5GCAJLMKsd+LRFKIP5ai+vsNhAC1ywQxDg0L2O9dY5XwMSpQQ9ZC1pJ1ZFE/MBuEdOfMyAk0ABPoH+kI/wD5vhj3aph/zSKvqVLUfYpgbbrDJ/I19uF+0cEP0InzD6BIiImEa3d/PeEzJ3edoz1CqcPhu7/75ikq+48oMBrjk+51gZqkl6ftjF8P4+1YfPScgI4uxpTW33hISygDT6cXh5XYDV3bXjxHCBliprCjGx4XgVSwGIPXGHYgeJn+lxaBAAFeUAuBCxAIYAUpSoq9oJUkqSVUAHl/B+8Alf8AiCz7sK/uNIqa+lidODVYU2gBSlfeLZufC3X2iMR021Pf5RQWNQ+nXygaDUpTG4f0hTxZWxOU0ij1tSARTDf3iReXl7xIUWzV2mPxVc/oIys0au1D+KrrQRl5e0DMPKim6vFpluecR/tSKBgaCMtiCda8YtCXsLRQO/vY7wKkeUAaAnZnqK9bQkHYH6wJQwvf1A+0WB/ECJEZq6+8WDzi1qoOFt+UYO0u1ZGHAM6YASzIFVqfZIqYsYuTpElJRVyA+IZuTDTWusZBxKy31MdnALTg8BnVZCM3MsAkefh9Y8b2tj8RiB3cvCTJWUy5oK3E1SVKKUkSwD4QakqNGD6Rjxfb2InS0ypxkkSpqMyFnuycvh8ZZigG7Bxc0qNPG4tJ8zcdOXDqT2T3+h6vsDCmXhQpY/ExCjPmb+KqQdqF41KSfpveOVO7YxbkzcIk1/5GIlrKeGRWVXlDOzO2ZU1eQFSJusqYkomAanKq4taLLFJHFfEQyNu92ddBe5ADNw9fWHTpbFmLCr24kcecAUAqA3Z7htW/eGhLhs1uNLO7xzK2Z9S4fmddItSNLG3lqxgp03xUA0NBry6tATEmjE1p9HgU2FQoAAoNenLrnC56AAztQEjLXYV3igVJVWrgV4DmPPyELxOLUVMDQtyflGJT0ozGLb2GFPNVXrCjKYEj97bPUV94dMIo4qz+oaFMACAXpqNOY1jSdlMsxI+nGIn9/eGTCHtwr84UdvPjFOgzKNx6RIBuJiQIau1R+KvrQfSM6Egg1t5axo7T/uKtf6CMrmDJDyoJSGZuh5xT78/OGd7wF+XKIZvAbjnT1iFKUDQW+T7cuURMvjbl53gu+cWFNbV5cvlCEpJ06/mKBwQL5gx2oPOKQm7NT0cG3OJMl2ax665RxMdiDPyYTDzRmnqWFrQoEIloA7w0P5j4Ujip41GOp0YnNQVgrxs7FzVSMEwCDlnYkh0IOqUCy1/fzjbjvhLDYSSrEiZOTPkgzO/zBUxambKUqBQQqiQG1vrHquyezpeHlJlSk5UIDAa8STqSakwr4i7L/qcOuUFBJJQpKiHAUhaVpcOCQ6ah7R1WVJpR2X3+Z4ZxlJXLd/Y+dYnETZkyaqdNwiV4YOUT5hROUUpBWUkKBloKicpYuMu8bZuBmJmy53gJWhKzLnoM5OVQtnP4qVVb8yqi0dLF9nTUYvDiZiDOXiFTCtGRGRIRLKkzEoUFZUoUEofXOKkxzJyjiDMmT8YqVlmKl93JlCZOdBaiQhSmZjmCWD63j06k+FUeZao9TXiEJRLkpCwtUuUhK1B6qSGrmqaUc1pWOdJ7Gm9oJAQmWiSFUnKKiv8A6pYTbcEnahjqyOzOyAklQzrS+ZM0zBiFFVwqScsxZJP5cmto9d2NipUyUDJBSlPhyqSpCkkXSpCwFJVz3EYllcVcfc1GClx9jx8gzsItOHxi+8lzPDJxIDOq/dTA/hUdFa1j0WFkZrqrSgb3f5Xjodsdly8TJXJmh0LDHcHRQ4g1HKPNfDmMXkMufWfIWZE3/UUh0TP+9JCv93KPPLxrUuPP9nrxTaehv5HQxSL3pZvesZ08qe0OnzNBx5V23hAVHI9keBpkrDvW1dmhuIUgLLpcfUbwp8lXzD5EcPtAzQCVEvViOdHHGBnmWqrZdg+weKVMqwD8Q7Hf6wlJo/8ALcoK305QN0CqrkUG14D+fPSHLO7v7cA0BMmOaBgLQFgZBt7xUEW3ESBrc09qH8VfMfL+IzDrlGntT+6tuqCMyfb2bjAxDyopujFg73+sWpOnX3iIQ/XnENDWDfL6jhVo8/272lNkzEEKlplEM8xJy53spaXMsEGisqg4Lioj0CEEihHKMPbWb+nm5E5iEKYZc1NSA3iIqQNWaN434lZyyW4OmcbE/EWdBNMMhJKVzllCkgpqUScpPfzCLMGDhwT4YydgYYpxEueUlBkYmRg5aQQWlqlLKkrI/uKeYl3cA0FAI6+G7AV3ctYX/SLTLEqXKZK0iWTmUZqVWK1FzlINACSY4mC7NnYmS4/p8JLVNUrOlSwTMkKKQtMkJypXmSBmBBbe0e6DgrSPm5HklTl9D6y8czt3t2XhUpzBUybMcSpMsFUyYrYDQWdRoHjz+B+M5ndT++kpM2R3NJcx0qE1YlhRKkuhjUhiwIgpM6eJ+MmKliWoS5PiK0Lys4VLlkVKCPHYeJR1ZvNHC0/EdHlTXhM2LxC8OoKU8ztHF5UMPySUOD3aWshLh1XUpi9UiOh2X8EyxlViVrxExqiZlyAln8KEgFmYEu2lI5HZkwHtHDKUXKkz0hzUkpSsX18JO9OEfQwI3mm4JJczGOClbZ4PtzsBUqdIRKlzJuHmTkkpBzCUwUFBRUX7tjmS5ZJS36QPSyBhcJKXMSpMuWpTqWVqWFK/LclRUqjMK0bSOu0fNu1ZM3AIKZhHcqxgnJOZPhCp+c5RnSsHKSCAldXIIzUkW8lRb4e4aUHa5+x9AwfacmaAZU2XMzBxlWkuN2Bjy/buGbtBCUqVLGMkKSVJZ+8wxCkHxAhzLWtNQfaPLDEqkSZK8PK7taMROKZi5ASlcsiZl8agFLAQokDUJGwh6+0VqnYGajEzceoKWZaTKRJCnlrQtiEglQUGOawB5xtYtO97MsJuc1GPFPvidvsudMK50mYrOZORQWzEoXmoWo4IFrvG0DrhAdldnGQmYZqgZ84gzCmoSE/llp4AE+8My7D0rHjPrSacnXfUtL2vBObPbSLTKIvQna/7RU8EDcta9TxgZBz8H60gwCa05nltCJOLBcB3s0VKWpSiGYfSMa0a0sYePXlABb11158oYsULXFa08uMIkyyK9b9eULd0FVDMw6ESLzDjFRsnfexq7SH4quY+QeEoUwZnB6pD+0j+Irn9BCJbPvwP2EDMfKggh7N1pxiIUxtW3nvBzlh+TMbeVqwsmupa5+v1gUeqYRo4a+ldf5jndvzjLQmYgkJTMlrWEk1QFeMMLhiaR1EYcsXatXJtsdn+8ZJktwyhmBDEK1B0I84Eg0nYU0jieLuCH8JflHBwbdxMlguZOKnJIZmE78ZLcGV7Rol9n4jDhpK0TZR/KhZyqSP0pV/kBap2jlzJ86TNmzZuHmIlzkIlrYhSe8Sr8JYVQVfKRxGzR1xSSe5z+JwOUVpd+x0PgzBjET8YpaUqlZRhloIfOzLJV5qUKcOEa+2fhqZJSqZImGYlAdUuaSV5UioRNqTQUC3dgMwjD2Di8Th581AwqirEZVoQpSZZaUlKFEmuZnGtlDaNuO7Sxs2d/SLMnD95JmTFFBMxSUJISXNACXLU0NY6yyPX4eG38Hkj8N4fE0vr+jl4zBBaUupQcJmIXLJSsAh0LSq4p9RHS7A+IZyMTKw82Z38qdnShagnvETEgqyLUgBKwUpUHYFxGE9mYcBImTMRiMiQhIJEqWEpDJACS7NTlAz1yxOwMuVKlygMUlTJFSe6mhyo1V4fkI3bkqaMSjjh5ZW/lt7mrt7ATRiZol4D+pVMIWieZpl92lSQCgLzApKVAkZSKEXjmrnTE4hKJcmSFBaETp3erxOIloWsJZWImBpayTRKSSHdhHuPizGLl4ZXdlpkxSJMtWypqggKbgCVeUeW7cw4kyRhMIgBMtSFKzFitSVBSlLUxcm9rwxTtI5ZI0xKsPhxJmzsSJ0+WmeAmSubMWgK7tDEhRJmqzFvETegETC4ybNx+DlmSZKZKZs7u8gQkJKMqSnKSGLkX1g8fLQ0nC98hkzBiMRNJyy8zgJSkq0zMA+iE6mOl2HOM2ZicabTlCTI4SZJIzD/AKlFR9IremNv1/X/AE0lqyVHr3+jWQSHa/zi1IUkmhB+nGLnTCou1NrCnKLzFTl7BhyNG2tHhPq7jcOgqIIoXHz1i1SVEswO1G1v5feHYVRSBmD2b5iNIXU0FBxeBzcnZx14QJNHeohpS1OFfWNCp4dy4KvaG94CX0Y2Fxpz/aIopcDTm+ZjSrRqDzgVJGzaOLV+n7QxYAAa9HJNtRTiIOZLJIALBrPTd/eKEzGW2iRoGH5e/wD9YkDdoHtH+6vn8gPSFBNw4+p4e8N7R/uq5/QQhCDYX2ECR8qDJ1f97avpDTONC7vQu9wYTLUyvyuxqBr+0NVMJqoJAs3lfygGg5yAwYk76Nwa2kTuSTQiz8eOkX4bLHLX3BeBdQDAV1q76W8oGSsSg3JBpzOz8njNiE55ZlKSkpUCkggVe45fzGskAHwaXJpU1jG2wLdawNJWqZ51M3+kxUibiM6kSkTgmY9VDu/ClYNplCl/8mQbu/YUpUpK50xKUYrFEqXZRlygAmXKzbZQl2o5VwMNxEhK0lKwFJUGKSHBHVecc3F9krzZ0LUTlSBnJVlCAwoVgTKUqQbVNj6oZFKtX9ngzfDyhvHdfYWDv+1f4hGLkElC0qyrlrC0KZwFAG4P5ksSGgTLUlQCJomLWC6J7YZSF6HKsOpBF2Js4e0drs74VSQZmJxSiomglTMktPIj8x5mvtHbUo7tnlSb2opOKVMmSpuJnJWmT40SpcpSAZuUpzqUpagQkKLDi9Yx4hZWpSzdRKmNqmM/a+D7klCMYlYKm/tlc5IIokCWMpN6lmpQxpwHw4qaKJmYdJoqatRM6YALhDZUk73GkTwxWqy1JuqOPPwIxE/upYzLUnLNmP4ZSLuRUZyFKALOMxO0e6kyPChCA0tCUoT4QzIDCgs8F2d2fKwsoIlIZOpJda6XUTUmHy1E/wClqV1v6R5s2XXsuB7MGLRcnxELUklgkhjU8NY04VIBtf1ro0Di5YBoC50FvS0MwktGjg3L6cfSOJ2bVDklxlAZqCkZjMKVAXSS3R5w3Dk5vM78g20XiBZgLtAyuNC5uHdb6/sawhWYKIajcudd4YtJDa6Ebg2rCUgAuXAs2/J4G0DOTZzm648YYlDXDO1uqGDnKD2chyB6a6REpoSxeorfkC9IFsWEnh/t/wD1EhoI4+piQFmPtI/iLHH6CEvTjwhnaI/FVa/0gJVevWkU6LyoJgGuR99ePXmwDQ/lbXfle7RU+4IIYsKgCu7RSZxYJFAaP6ViE5EUtjSgIoSKmjDyvaBmzXGjBvXzq8a1KBuKoIpu3V/aMxWlRcDLrqRvpAiDROygMxBfjf8AeErn0IbgNhDqJFSwVoOPyH2gEAVpwbXhyrAbCUqe/ppTWGpWQqlTt1aM71fS99oYZmY2AFdaQNmiXOBGVSQRqCHBHI0MLm4aQFKBkSq0PgTV7u1/2gO9NPEaUhoKQ3iI9D0OmiptHKWOLdtG7BrlgNLShGwCQn5b0g5k0KqaNZ7V4/WFJxAsz/M8gYGZMCiC1ievlA5qKXAZkSU5i3pa43gJQZy4pQXPkXqBQRaFguDZrZtDpSLdrDy5fWIaCM21H+h6aDwyqCtdtaxDMGpLadXGkWhQd2q7ON6V5xTI6WBU7mM2MJ4Ecbfv84YqaxPh16PAfvGHFTNWAJ+RsW2gIq2HMnnwg3Fzodw+8LyagAADXz69IUnFEDi+vVYWZzj5nz4aQOqizVNmM1Bx2eGhZqSfdtP5jmmcbUD7Bt4n9SSKseMBoOj3iujEjl96f1RUDWg1dpf3Vc/kkRMIPEkb3/3RIkVj/T6DJqR4hoEuPSBTRD6seOpGvCJEjJOQRSGJ1yv7n7CMgHyJiRICPMNKAQetIHChyAbE18hFxIGupa5YYlq0jPNoabD5RIkAjXLNTwQfkYzo1oPTnFRIENso+AnV/qIfJSEqAFiA/nEiRTHUPICgOP8AFR9IWlLW2EVEgYsJamAbgPYfcwrCVNdIkSBeQ6YgZljQAe4MYsYWt/p+ZiRIFiXLrU1LiEk19fmREiQNrmKUbnl84pRoTrT5tEiQNilzS5tfYRIkSB0p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08611" y="1115534"/>
            <a:ext cx="7235389" cy="8593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Post-treatment controllers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tell </a:t>
            </a: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 that other factors, unique to an individual or to very rare groups of individuals, are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important 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2349" y="2472423"/>
            <a:ext cx="160124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HOST</a:t>
            </a:r>
          </a:p>
        </p:txBody>
      </p:sp>
      <p:sp>
        <p:nvSpPr>
          <p:cNvPr id="2" name="Left-Right Arrow 1"/>
          <p:cNvSpPr/>
          <p:nvPr/>
        </p:nvSpPr>
        <p:spPr>
          <a:xfrm>
            <a:off x="4016809" y="2655220"/>
            <a:ext cx="1223703" cy="834734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6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2" r="14921"/>
          <a:stretch/>
        </p:blipFill>
        <p:spPr bwMode="auto">
          <a:xfrm>
            <a:off x="93267" y="993336"/>
            <a:ext cx="2667001" cy="422910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18549" y="2482039"/>
            <a:ext cx="1874351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VIRUS</a:t>
            </a:r>
          </a:p>
        </p:txBody>
      </p:sp>
      <p:pic>
        <p:nvPicPr>
          <p:cNvPr id="15" name="Picture 15" descr="http://thejustinwayneshow.com/wp-content/uploads/2011/06/natural-killer-cell-attacks-cancer-cells.jpg"/>
          <p:cNvPicPr>
            <a:picLocks noChangeAspect="1" noChangeArrowheads="1"/>
          </p:cNvPicPr>
          <p:nvPr/>
        </p:nvPicPr>
        <p:blipFill>
          <a:blip r:embed="rId3"/>
          <a:srcRect l="1562" t="9376" r="38169" b="-3123"/>
          <a:stretch>
            <a:fillRect/>
          </a:stretch>
        </p:blipFill>
        <p:spPr bwMode="auto">
          <a:xfrm>
            <a:off x="4523932" y="5821915"/>
            <a:ext cx="1296041" cy="10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medicineworld.org/images/blogs/2-2008/human-genom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14021" y="1793552"/>
            <a:ext cx="1692000" cy="218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4" name="Picture 13" descr="The finished human geno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9399" y="2156170"/>
            <a:ext cx="639763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Picture 25" descr="http://www.genengnews.com/media/images/GENHighlight/Sept14_2010_10577615_SpilledRxBottle_CTIappealsFDAdecision8322613310.jpg"/>
          <p:cNvPicPr>
            <a:picLocks noChangeAspect="1" noChangeArrowheads="1"/>
          </p:cNvPicPr>
          <p:nvPr/>
        </p:nvPicPr>
        <p:blipFill>
          <a:blip r:embed="rId6"/>
          <a:srcRect r="5464"/>
          <a:stretch>
            <a:fillRect/>
          </a:stretch>
        </p:blipFill>
        <p:spPr bwMode="auto">
          <a:xfrm>
            <a:off x="1261388" y="5193452"/>
            <a:ext cx="2362200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3" descr="http://themississippilink.com/wp-content/uploads/2012/05/53903324-89da-11e1-969c-0019bb2963f4-4f8f9962c4b2e.image_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9413" y="5574452"/>
            <a:ext cx="1439863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http://biomed.brown.edu/Courses/BI108/BI108_2004_Groups/Group10/gene.therapy.jp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 l="2501" r="7499" b="4336"/>
          <a:stretch>
            <a:fillRect/>
          </a:stretch>
        </p:blipFill>
        <p:spPr bwMode="auto">
          <a:xfrm>
            <a:off x="3623588" y="5614915"/>
            <a:ext cx="1080000" cy="12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17" descr="http://t1.gstatic.com/images?q=tbn:ANd9GcRycXX0ZcYvxPa26cP_a81aeLHwNviykxEsgfUDFcRYzM8-xHJf&amp;t=1"/>
          <p:cNvPicPr>
            <a:picLocks noChangeAspect="1" noChangeArrowheads="1"/>
          </p:cNvPicPr>
          <p:nvPr/>
        </p:nvPicPr>
        <p:blipFill>
          <a:blip r:embed="rId10"/>
          <a:srcRect r="13471"/>
          <a:stretch>
            <a:fillRect/>
          </a:stretch>
        </p:blipFill>
        <p:spPr bwMode="auto">
          <a:xfrm>
            <a:off x="2819780" y="5241723"/>
            <a:ext cx="10080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" descr="http://www.rcpath.org/Resources/RCPath/Migrated%20Resources/Images/A/AntibodyWeb.jpg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 l="24537" t="31715" r="46019" b="-7144"/>
          <a:stretch>
            <a:fillRect/>
          </a:stretch>
        </p:blipFill>
        <p:spPr bwMode="auto">
          <a:xfrm>
            <a:off x="1465580" y="4869160"/>
            <a:ext cx="1116000" cy="136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" descr="Image result for group of babies"/>
          <p:cNvPicPr>
            <a:picLocks noChangeAspect="1" noChangeArrowheads="1"/>
          </p:cNvPicPr>
          <p:nvPr/>
        </p:nvPicPr>
        <p:blipFill rotWithShape="1">
          <a:blip r:embed="rId13"/>
          <a:srcRect b="38047"/>
          <a:stretch/>
        </p:blipFill>
        <p:spPr bwMode="auto">
          <a:xfrm>
            <a:off x="5171952" y="3662053"/>
            <a:ext cx="3924000" cy="1307009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4065892" y="4703114"/>
            <a:ext cx="1069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HAART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22624" y="3723250"/>
            <a:ext cx="89" cy="936000"/>
          </a:xfrm>
          <a:prstGeom prst="straightConnector1">
            <a:avLst/>
          </a:prstGeom>
          <a:ln w="762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33958" y="786909"/>
            <a:ext cx="6551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treatment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 desirable, but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enough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the majority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592" y="258855"/>
            <a:ext cx="787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will it take to achieve HIV remission? 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1319" y="2297373"/>
            <a:ext cx="1602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understanding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66626" y="3961288"/>
            <a:ext cx="1100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60000"/>
                    <a:lumOff val="4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informing</a:t>
            </a:r>
            <a:endParaRPr kumimoji="0" lang="en-ZA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60000"/>
                  <a:lumOff val="4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80896" name="TextBox 80895"/>
          <p:cNvSpPr txBox="1"/>
          <p:nvPr/>
        </p:nvSpPr>
        <p:spPr>
          <a:xfrm>
            <a:off x="5831097" y="5157152"/>
            <a:ext cx="3061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clues are there, we need to find these from the few and turn them into solutions for the </a:t>
            </a:r>
            <a:r>
              <a:rPr kumimoji="0" lang="en-ZA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many</a:t>
            </a:r>
            <a:endParaRPr kumimoji="0" lang="en-ZA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16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723" y="162773"/>
            <a:ext cx="8229600" cy="1143000"/>
          </a:xfrm>
        </p:spPr>
        <p:txBody>
          <a:bodyPr/>
          <a:lstStyle/>
          <a:p>
            <a:r>
              <a:rPr lang="en-ZA" b="1" dirty="0" smtClean="0"/>
              <a:t>Background</a:t>
            </a:r>
            <a:endParaRPr lang="en-Z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2142"/>
            <a:ext cx="8229600" cy="2438394"/>
          </a:xfrm>
        </p:spPr>
        <p:txBody>
          <a:bodyPr>
            <a:normAutofit fontScale="55000" lnSpcReduction="20000"/>
          </a:bodyPr>
          <a:lstStyle/>
          <a:p>
            <a:pPr>
              <a:buClr>
                <a:schemeClr val="tx1"/>
              </a:buClr>
            </a:pPr>
            <a:r>
              <a:rPr lang="en-ZA" sz="4400" b="1" dirty="0" smtClean="0">
                <a:solidFill>
                  <a:schemeClr val="accent2"/>
                </a:solidFill>
              </a:rPr>
              <a:t>Post-treatment controllers (PTCs): </a:t>
            </a:r>
            <a:r>
              <a:rPr lang="en-ZA" dirty="0" smtClean="0"/>
              <a:t>HIV-infected individuals who start ART (mainly during acute or primary infection), achieve very low or undetectable viral load and stop treatment (intentionally as part of structured treatment interruption studies/patient choice) – subsequent </a:t>
            </a:r>
            <a:r>
              <a:rPr lang="en-ZA" b="1" dirty="0" smtClean="0">
                <a:solidFill>
                  <a:schemeClr val="accent2"/>
                </a:solidFill>
              </a:rPr>
              <a:t>control off ART </a:t>
            </a:r>
            <a:r>
              <a:rPr lang="en-ZA" dirty="0" smtClean="0"/>
              <a:t>(</a:t>
            </a:r>
            <a:r>
              <a:rPr lang="en-ZA" b="1" dirty="0" smtClean="0">
                <a:solidFill>
                  <a:schemeClr val="accent2"/>
                </a:solidFill>
              </a:rPr>
              <a:t>transient or durable</a:t>
            </a:r>
            <a:r>
              <a:rPr lang="en-ZA" dirty="0" smtClean="0"/>
              <a:t>)</a:t>
            </a:r>
          </a:p>
          <a:p>
            <a:endParaRPr lang="en-ZA" dirty="0"/>
          </a:p>
          <a:p>
            <a:r>
              <a:rPr lang="en-ZA" dirty="0" smtClean="0"/>
              <a:t>As with </a:t>
            </a:r>
            <a:r>
              <a:rPr lang="en-ZA" sz="4400" b="1" dirty="0" smtClean="0">
                <a:solidFill>
                  <a:schemeClr val="accent1">
                    <a:lumMod val="75000"/>
                  </a:schemeClr>
                </a:solidFill>
              </a:rPr>
              <a:t>elite controllers </a:t>
            </a:r>
            <a:r>
              <a:rPr lang="en-ZA" dirty="0" smtClean="0"/>
              <a:t>(natural control of HIV to undetectable levels in the absence of ART), </a:t>
            </a:r>
            <a:r>
              <a:rPr lang="en-ZA" b="1" dirty="0" smtClean="0"/>
              <a:t>these cases provide hope that long-term remission may be possible in future</a:t>
            </a:r>
          </a:p>
          <a:p>
            <a:endParaRPr lang="en-ZA" dirty="0"/>
          </a:p>
        </p:txBody>
      </p:sp>
      <p:graphicFrame>
        <p:nvGraphicFramePr>
          <p:cNvPr id="10" name="Chart 9"/>
          <p:cNvGraphicFramePr>
            <a:graphicFrameLocks noChangeAspect="1"/>
          </p:cNvGraphicFramePr>
          <p:nvPr>
            <p:extLst/>
          </p:nvPr>
        </p:nvGraphicFramePr>
        <p:xfrm>
          <a:off x="-533400" y="3498000"/>
          <a:ext cx="5040000" cy="33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66800" y="5662943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HIV-infected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5536" y="370739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&lt;1%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45120" y="3819632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5-15%</a:t>
            </a:r>
            <a:endParaRPr kumimoji="0" lang="en-ZA" sz="18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86100" y="408939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remission is uncommon, even with early treatment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5339777"/>
            <a:ext cx="38862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Mechanisms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underlying host ability to 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when 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stopped? </a:t>
            </a:r>
          </a:p>
        </p:txBody>
      </p:sp>
    </p:spTree>
    <p:extLst>
      <p:ext uri="{BB962C8B-B14F-4D97-AF65-F5344CB8AC3E}">
        <p14:creationId xmlns:p14="http://schemas.microsoft.com/office/powerpoint/2010/main" val="108013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2984" y="-25783"/>
            <a:ext cx="5829300" cy="8572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36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Acknowledgements</a:t>
            </a:r>
          </a:p>
        </p:txBody>
      </p:sp>
      <p:sp>
        <p:nvSpPr>
          <p:cNvPr id="686083" name="Text Box 3"/>
          <p:cNvSpPr txBox="1">
            <a:spLocks noChangeArrowheads="1"/>
          </p:cNvSpPr>
          <p:nvPr/>
        </p:nvSpPr>
        <p:spPr bwMode="auto">
          <a:xfrm>
            <a:off x="527801" y="1090280"/>
            <a:ext cx="19239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NICD/Cell Biology</a:t>
            </a:r>
          </a:p>
        </p:txBody>
      </p:sp>
      <p:sp>
        <p:nvSpPr>
          <p:cNvPr id="686084" name="Text Box 4"/>
          <p:cNvSpPr txBox="1">
            <a:spLocks noChangeArrowheads="1"/>
          </p:cNvSpPr>
          <p:nvPr/>
        </p:nvSpPr>
        <p:spPr bwMode="auto">
          <a:xfrm>
            <a:off x="3023718" y="1128982"/>
            <a:ext cx="2807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Perinatal HIV Research Unit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26831" y="1377457"/>
            <a:ext cx="210621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Sharon Shalekoff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Diana Schramm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 Paximadis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Ria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Lassauniere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Shayne Loubser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Bianca da Costa Dias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Ntando 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Phaahla, Sizanani Mncube, Gemma 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Koor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23718" y="1380545"/>
            <a:ext cx="213983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Avy Violari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Kennedy Otwombe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Afaaf Liberty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3989346" y="4375224"/>
            <a:ext cx="267140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Neil Martinson (PHRU)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Osman Ebrahim (</a:t>
            </a: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Brenthurst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Clinic)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Dave Spencer (Right-to-Care)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Prudence </a:t>
            </a:r>
            <a:r>
              <a:rPr kumimoji="0" lang="en-GB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Ive</a:t>
            </a: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(Helen Joseph Hospital)</a:t>
            </a:r>
          </a:p>
        </p:txBody>
      </p:sp>
      <p:sp>
        <p:nvSpPr>
          <p:cNvPr id="686090" name="Text Box 10"/>
          <p:cNvSpPr txBox="1">
            <a:spLocks noChangeArrowheads="1"/>
          </p:cNvSpPr>
          <p:nvPr/>
        </p:nvSpPr>
        <p:spPr bwMode="auto">
          <a:xfrm>
            <a:off x="2777990" y="5900563"/>
            <a:ext cx="108186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Funding:</a:t>
            </a:r>
          </a:p>
        </p:txBody>
      </p:sp>
      <p:sp>
        <p:nvSpPr>
          <p:cNvPr id="22539" name="TextBox 16"/>
          <p:cNvSpPr txBox="1">
            <a:spLocks noChangeArrowheads="1"/>
          </p:cNvSpPr>
          <p:nvPr/>
        </p:nvSpPr>
        <p:spPr bwMode="auto">
          <a:xfrm>
            <a:off x="63365" y="6451684"/>
            <a:ext cx="542925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to patients and healthy volunteers; nursing and other support staff</a:t>
            </a:r>
          </a:p>
        </p:txBody>
      </p:sp>
      <p:pic>
        <p:nvPicPr>
          <p:cNvPr id="22540" name="Picture 10" descr="NICD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45" y="109798"/>
            <a:ext cx="1882379" cy="645319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4" descr="http://frayintermedia.com/blog/wp-content/uploads/2010/08/wits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73" y="95226"/>
            <a:ext cx="908447" cy="89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19953" y="2242819"/>
            <a:ext cx="2807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Stellenbosch University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049473" y="2564002"/>
            <a:ext cx="10139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Mark Cotton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628240" y="1773623"/>
            <a:ext cx="28073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Columbia University, NY, USA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628238" y="2029953"/>
            <a:ext cx="103018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Louise Kuhn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9048" t="61560" r="10687" b="12425"/>
          <a:stretch/>
        </p:blipFill>
        <p:spPr>
          <a:xfrm>
            <a:off x="3707793" y="5716509"/>
            <a:ext cx="5417821" cy="58393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/>
          <a:srcRect l="15195" t="34719" r="18052" b="37987"/>
          <a:stretch/>
        </p:blipFill>
        <p:spPr>
          <a:xfrm>
            <a:off x="4568033" y="6205402"/>
            <a:ext cx="4505706" cy="612665"/>
          </a:xfrm>
          <a:prstGeom prst="rect">
            <a:avLst/>
          </a:prstGeom>
        </p:spPr>
      </p:pic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3019953" y="2858059"/>
            <a:ext cx="2387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Anova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Health Institute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3019954" y="3132990"/>
            <a:ext cx="1365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James McIntyre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8239" y="2371244"/>
            <a:ext cx="341484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Medical Research Council, Clinical Trials Unit,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University College London, United Kingdom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5628239" y="2855991"/>
            <a:ext cx="123105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Diana Gibb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Abdel Babiker</a:t>
            </a:r>
          </a:p>
        </p:txBody>
      </p:sp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4535482" y="4087726"/>
            <a:ext cx="37603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HIV functional cure/Elite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controller study: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6477000" y="4375224"/>
            <a:ext cx="2438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Photini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Kiepiela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(MRC)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 Papathanasopoulos (Wits)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Michele Ramsay (SBIMB, Wits)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Marion </a:t>
            </a:r>
            <a:r>
              <a:rPr kumimoji="0" lang="en-GB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Vermeulen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(SANBS)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3013182" y="3454898"/>
            <a:ext cx="23877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Rahima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Moosa</a:t>
            </a:r>
            <a:r>
              <a:rPr kumimoji="0" lang="en-GB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Mother and Child Hospital (Wits)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019954" y="3979987"/>
            <a:ext cx="13655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Renate Strehlau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325" y="3633155"/>
            <a:ext cx="21062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Ahmad Haeri </a:t>
            </a:r>
            <a:r>
              <a:rPr kumimoji="0" lang="en-GB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Mazanderani 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78182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ZA" sz="5200" b="1" dirty="0" smtClean="0">
                <a:solidFill>
                  <a:schemeClr val="accent2"/>
                </a:solidFill>
              </a:rPr>
              <a:t>PTCs have </a:t>
            </a:r>
            <a:r>
              <a:rPr lang="en-ZA" sz="5200" b="1" dirty="0">
                <a:solidFill>
                  <a:schemeClr val="accent2"/>
                </a:solidFill>
              </a:rPr>
              <a:t>been </a:t>
            </a:r>
            <a:r>
              <a:rPr lang="en-ZA" sz="5200" b="1" dirty="0" smtClean="0">
                <a:solidFill>
                  <a:schemeClr val="accent2"/>
                </a:solidFill>
              </a:rPr>
              <a:t>described:</a:t>
            </a:r>
            <a:endParaRPr lang="en-ZA" sz="5200" b="1" dirty="0">
              <a:solidFill>
                <a:schemeClr val="accent2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ZA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ZA" dirty="0" smtClean="0"/>
              <a:t>Different </a:t>
            </a:r>
            <a:r>
              <a:rPr lang="en-ZA" dirty="0"/>
              <a:t>geographical locations and </a:t>
            </a:r>
            <a:r>
              <a:rPr lang="en-ZA" dirty="0" smtClean="0"/>
              <a:t>ethnicities</a:t>
            </a:r>
            <a:r>
              <a:rPr lang="en-ZA" dirty="0"/>
              <a:t>, different modes of </a:t>
            </a:r>
            <a:r>
              <a:rPr lang="en-ZA" dirty="0" smtClean="0"/>
              <a:t>transmission, different </a:t>
            </a:r>
            <a:r>
              <a:rPr lang="en-ZA" dirty="0"/>
              <a:t>viral </a:t>
            </a:r>
            <a:r>
              <a:rPr lang="en-ZA" dirty="0" smtClean="0"/>
              <a:t>subtypes, different </a:t>
            </a:r>
            <a:r>
              <a:rPr lang="en-ZA" dirty="0"/>
              <a:t>durations of </a:t>
            </a:r>
            <a:r>
              <a:rPr lang="en-ZA" dirty="0" smtClean="0"/>
              <a:t>ART, different </a:t>
            </a:r>
            <a:r>
              <a:rPr lang="en-ZA" dirty="0"/>
              <a:t>timing of ART </a:t>
            </a:r>
            <a:r>
              <a:rPr lang="en-ZA" dirty="0" smtClean="0"/>
              <a:t>initiation 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ZA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lang="en-ZA" dirty="0" smtClean="0"/>
              <a:t>Adults and children, </a:t>
            </a:r>
            <a:r>
              <a:rPr lang="en-ZA" dirty="0"/>
              <a:t>both </a:t>
            </a:r>
            <a:r>
              <a:rPr lang="en-ZA" dirty="0" smtClean="0"/>
              <a:t>genders</a:t>
            </a:r>
          </a:p>
          <a:p>
            <a:pPr marL="0" indent="0" algn="ctr">
              <a:buNone/>
            </a:pPr>
            <a:endParaRPr lang="en-ZA" dirty="0" smtClean="0"/>
          </a:p>
          <a:p>
            <a:pPr marL="0" indent="0" algn="ctr">
              <a:buNone/>
            </a:pP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156535" y="5949280"/>
            <a:ext cx="8851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Saez-Cirion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al,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PlosPath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2013;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Stohr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One 2013;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Gianella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2011;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Grijsen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Plos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Lodi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al, Arch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2012;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Maenza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Antiv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2015); Li et al, AIDS 2016);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Kinloch-de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Loes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OFID 2015, Perkins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JAIDS 2017, McMahon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al AIDS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2017,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Maggiolo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al,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AIDS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2018; Persaud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al,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NEJM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2013; </a:t>
            </a:r>
            <a:r>
              <a:rPr kumimoji="0" lang="en-ZA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Frange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al, </a:t>
            </a:r>
            <a:r>
              <a:rPr kumimoji="0" lang="en-Z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Lancet HIV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2015;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Violari,Tiemessen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et al, IAS 2017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63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91427089"/>
              </p:ext>
            </p:extLst>
          </p:nvPr>
        </p:nvGraphicFramePr>
        <p:xfrm>
          <a:off x="25146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Up Arrow 2"/>
          <p:cNvSpPr/>
          <p:nvPr/>
        </p:nvSpPr>
        <p:spPr>
          <a:xfrm flipV="1">
            <a:off x="465124" y="1503919"/>
            <a:ext cx="1581339" cy="4800600"/>
          </a:xfrm>
          <a:prstGeom prst="up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Up Arrow 3"/>
          <p:cNvSpPr/>
          <p:nvPr/>
        </p:nvSpPr>
        <p:spPr>
          <a:xfrm rot="5400000">
            <a:off x="4601641" y="2633560"/>
            <a:ext cx="1748408" cy="6651656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4972" y="5589240"/>
            <a:ext cx="235686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Fiebig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I/II (1-3 </a:t>
            </a:r>
            <a:r>
              <a:rPr kumimoji="0" lang="en-Z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Z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p.i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.)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63" y="5040868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Preserved immunity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63" y="458648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Smaller reservoirs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3" y="38404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seroconversion, lack of adaptive immune responses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63" y="336221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Better control on ART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3" y="2873636"/>
            <a:ext cx="360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Reduced morbidity and mortality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5863" y="5777964"/>
            <a:ext cx="12807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 6 months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6462" y="5777964"/>
            <a:ext cx="192989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 6 months - years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94580" y="135918"/>
            <a:ext cx="8229600" cy="1231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Timing of ART initiation following HIV infection</a:t>
            </a:r>
            <a:endParaRPr kumimoji="0" lang="en-ZA" sz="3600" b="1" i="0" u="none" strike="noStrike" kern="1200" cap="none" spc="0" normalizeH="0" baseline="0" noProof="0" dirty="0">
              <a:ln>
                <a:noFill/>
              </a:ln>
              <a:solidFill>
                <a:srgbClr val="C0504D"/>
              </a:solidFill>
              <a:effectLst/>
              <a:uLnTx/>
              <a:uFillTx/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663" y="2376428"/>
            <a:ext cx="304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Limited virus escape/diversity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63" y="1865510"/>
            <a:ext cx="304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Reduced immune activation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5109" y="5996414"/>
            <a:ext cx="189353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&lt;48 hours of birth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143" y="1424983"/>
            <a:ext cx="224243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Effects of early ART</a:t>
            </a:r>
            <a:endParaRPr kumimoji="0" lang="en-ZA" sz="2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9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75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6600" b="1" dirty="0" smtClean="0"/>
              <a:t>Very early ART</a:t>
            </a:r>
            <a:endParaRPr lang="en-ZA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76500" y="3429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dirty="0" smtClean="0">
                <a:solidFill>
                  <a:schemeClr val="bg1">
                    <a:lumMod val="50000"/>
                  </a:schemeClr>
                </a:solidFill>
              </a:rPr>
              <a:t>The Mississippi baby</a:t>
            </a:r>
          </a:p>
          <a:p>
            <a:pPr algn="ctr"/>
            <a:r>
              <a:rPr lang="en-ZA" sz="3600" dirty="0" smtClean="0">
                <a:solidFill>
                  <a:schemeClr val="bg1">
                    <a:lumMod val="50000"/>
                  </a:schemeClr>
                </a:solidFill>
              </a:rPr>
              <a:t>Adult cases</a:t>
            </a:r>
            <a:endParaRPr lang="en-ZA" sz="3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28600" y="2411407"/>
            <a:ext cx="8686800" cy="1981200"/>
          </a:xfrm>
          <a:prstGeom prst="rect">
            <a:avLst/>
          </a:prstGeom>
          <a:solidFill>
            <a:schemeClr val="bg2"/>
          </a:solidFill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419101" y="1179110"/>
            <a:ext cx="8382000" cy="1143000"/>
          </a:xfrm>
          <a:noFill/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 smtClean="0">
                <a:latin typeface="+mn-lt"/>
              </a:rPr>
              <a:t>The “Mississippi baby</a:t>
            </a:r>
            <a:r>
              <a:rPr lang="en-US" sz="4000" dirty="0" smtClean="0">
                <a:latin typeface="+mn-lt"/>
              </a:rPr>
              <a:t>”</a:t>
            </a:r>
            <a:br>
              <a:rPr lang="en-US" sz="4000" dirty="0" smtClean="0">
                <a:latin typeface="+mn-lt"/>
              </a:rPr>
            </a:br>
            <a:r>
              <a:rPr lang="en-US" sz="2800" b="1" dirty="0" smtClean="0">
                <a:solidFill>
                  <a:schemeClr val="accent2"/>
                </a:solidFill>
                <a:latin typeface="Comic Sans MS" pitchFamily="66" charset="0"/>
              </a:rPr>
              <a:t>From “cure” to relapse………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" y="3554407"/>
            <a:ext cx="2133600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No PMTCT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Premature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 at birth: AZT, 3TC, NVP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57200" y="2640007"/>
            <a:ext cx="8039101" cy="1150382"/>
            <a:chOff x="533400" y="4552950"/>
            <a:chExt cx="8039101" cy="1150382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4800600"/>
              <a:ext cx="2359152" cy="6155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Mississippi baby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ART at 30 hours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086101" y="5314950"/>
              <a:ext cx="1524000" cy="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686301" y="5314950"/>
              <a:ext cx="1524000" cy="0"/>
            </a:xfrm>
            <a:prstGeom prst="line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248401" y="5048250"/>
              <a:ext cx="304800" cy="22860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3181351" y="5019675"/>
              <a:ext cx="304800" cy="228600"/>
            </a:xfrm>
            <a:prstGeom prst="straightConnector1">
              <a:avLst/>
            </a:prstGeom>
            <a:ln w="57150">
              <a:solidFill>
                <a:schemeClr val="accent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857501" y="455295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 RNA 19,812 c/ml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DNA+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8901" y="4705350"/>
              <a:ext cx="15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 RNA 16,750 c/ml</a:t>
              </a: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4533901" y="5238750"/>
              <a:ext cx="109728" cy="109728"/>
            </a:xfrm>
            <a:prstGeom prst="flowChartConnector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52901" y="493395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18 months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591301" y="5010150"/>
              <a:ext cx="1981200" cy="58477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Viral rebound after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27 months 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off ART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05176" y="5324475"/>
              <a:ext cx="6858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1 month</a:t>
              </a: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29200" y="533400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 ART</a:t>
              </a:r>
              <a:endPara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61975" y="5524500"/>
            <a:ext cx="8153400" cy="95410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Is early treatment the key to preventing (or limiting) establishment of HIV reservoirs?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62101" y="4810534"/>
            <a:ext cx="63246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Transient remission is possible</a:t>
            </a:r>
            <a:endParaRPr kumimoji="0" lang="en-Z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57200" y="995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377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sz="5400" b="1" dirty="0" smtClean="0"/>
              <a:t>Very early ART - children</a:t>
            </a:r>
            <a:endParaRPr lang="en-ZA" sz="5400" b="1" dirty="0"/>
          </a:p>
        </p:txBody>
      </p:sp>
    </p:spTree>
    <p:extLst>
      <p:ext uri="{BB962C8B-B14F-4D97-AF65-F5344CB8AC3E}">
        <p14:creationId xmlns:p14="http://schemas.microsoft.com/office/powerpoint/2010/main" val="4906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57835"/>
            <a:ext cx="8667751" cy="135335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  <a:latin typeface="+mn-lt"/>
              </a:rPr>
              <a:t>Cases of very early treated infants</a:t>
            </a:r>
            <a:br>
              <a:rPr lang="en-US" sz="36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accent2"/>
                </a:solidFill>
                <a:latin typeface="+mn-lt"/>
              </a:rPr>
              <a:t>that stopped ART</a:t>
            </a:r>
            <a:endParaRPr lang="en-US" sz="3600" b="1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2381250"/>
            <a:ext cx="2359152" cy="6155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Mississippi baby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 at 30 hours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4337447"/>
            <a:ext cx="2362200" cy="61555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Canadian baby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 at &lt;24 hours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400" y="5248542"/>
            <a:ext cx="2359152" cy="6155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Milan baby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 at 12 hours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2857500" y="2895600"/>
            <a:ext cx="1524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457700" y="2895600"/>
            <a:ext cx="1524000" cy="0"/>
          </a:xfrm>
          <a:prstGeom prst="line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6019800" y="2628900"/>
            <a:ext cx="304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2952750" y="2600325"/>
            <a:ext cx="304800" cy="22860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28900" y="2133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19,812 c/ml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DNA+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10300" y="2286000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16,750 c/ml</a:t>
            </a:r>
          </a:p>
        </p:txBody>
      </p:sp>
      <p:sp>
        <p:nvSpPr>
          <p:cNvPr id="32" name="Flowchart: Connector 31"/>
          <p:cNvSpPr/>
          <p:nvPr/>
        </p:nvSpPr>
        <p:spPr>
          <a:xfrm>
            <a:off x="4114800" y="2819400"/>
            <a:ext cx="109728" cy="109728"/>
          </a:xfrm>
          <a:prstGeom prst="flowChartConnector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86200" y="2512211"/>
            <a:ext cx="7285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18mo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62700" y="2590800"/>
            <a:ext cx="122424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27 months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0" y="1400175"/>
            <a:ext cx="8641080" cy="629424"/>
            <a:chOff x="228600" y="1247775"/>
            <a:chExt cx="8641080" cy="629424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914400" y="1600200"/>
              <a:ext cx="7955280" cy="1588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28600" y="1390650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Birth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5400000" flipH="1" flipV="1">
              <a:off x="2981325" y="1524000"/>
              <a:ext cx="2286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 flipH="1" flipV="1">
              <a:off x="3057525" y="1533525"/>
              <a:ext cx="228600" cy="1524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33700" y="1247775"/>
              <a:ext cx="8667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 hours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953000" y="1295400"/>
              <a:ext cx="761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months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029200" y="1600200"/>
              <a:ext cx="7619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years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410798" y="5153292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3yrs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4496648" y="4632722"/>
            <a:ext cx="457200" cy="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2896448" y="4632722"/>
            <a:ext cx="173736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896448" y="5581917"/>
            <a:ext cx="173736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496648" y="5581917"/>
            <a:ext cx="457200" cy="0"/>
          </a:xfrm>
          <a:prstGeom prst="line">
            <a:avLst/>
          </a:prstGeom>
          <a:ln w="57150">
            <a:solidFill>
              <a:schemeClr val="accent4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lowchart: Connector 67"/>
          <p:cNvSpPr/>
          <p:nvPr/>
        </p:nvSpPr>
        <p:spPr>
          <a:xfrm>
            <a:off x="4506173" y="4575572"/>
            <a:ext cx="109728" cy="1097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Flowchart: Connector 68"/>
          <p:cNvSpPr/>
          <p:nvPr/>
        </p:nvSpPr>
        <p:spPr>
          <a:xfrm>
            <a:off x="4772873" y="4575572"/>
            <a:ext cx="109728" cy="10972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Flowchart: Connector 69"/>
          <p:cNvSpPr/>
          <p:nvPr/>
        </p:nvSpPr>
        <p:spPr>
          <a:xfrm>
            <a:off x="4506173" y="5515242"/>
            <a:ext cx="109728" cy="109728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Flowchart: Connector 70"/>
          <p:cNvSpPr/>
          <p:nvPr/>
        </p:nvSpPr>
        <p:spPr>
          <a:xfrm>
            <a:off x="4772873" y="5515242"/>
            <a:ext cx="109728" cy="109728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rot="5400000" flipH="1" flipV="1">
            <a:off x="4915748" y="4375547"/>
            <a:ext cx="304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 flipH="1" flipV="1">
            <a:off x="4906223" y="5315217"/>
            <a:ext cx="304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rot="16200000" flipH="1">
            <a:off x="2896448" y="4346972"/>
            <a:ext cx="3048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6200000" flipH="1">
            <a:off x="2839298" y="5267592"/>
            <a:ext cx="304800" cy="2286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353398" y="500089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152,560 c/ml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2944073" y="5581917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months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086948" y="4632722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 months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76575" y="2905125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 month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782023" y="3994547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808 c/ml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41783" y="6578899"/>
            <a:ext cx="8449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Persaud et al, NEJM 2013;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Luzuriaga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al, NEJM 2015; Samson,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Brophy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Bitnun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et al, 2014;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Giacomet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, Lancet 2014; Butler et al,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Inf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Dis 2015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670324" y="6056989"/>
            <a:ext cx="3819525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had undetectable: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DNA, HIV Ab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365923" y="5289529"/>
            <a:ext cx="255748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 % activated T cells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HIV-specific T cell responses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344593" y="4338048"/>
            <a:ext cx="1885007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Detected cell-associated HIV RNA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29706" y="4350222"/>
            <a:ext cx="932025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 days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3139871"/>
            <a:ext cx="23622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Dublin baby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ART at 30 </a:t>
            </a: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mins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257836" y="3334510"/>
            <a:ext cx="907763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8 days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4515698" y="3657600"/>
            <a:ext cx="4572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915498" y="3657600"/>
            <a:ext cx="173736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lowchart: Connector 56"/>
          <p:cNvSpPr/>
          <p:nvPr/>
        </p:nvSpPr>
        <p:spPr>
          <a:xfrm>
            <a:off x="4516435" y="3607346"/>
            <a:ext cx="109728" cy="1097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lowchart: Connector 57"/>
          <p:cNvSpPr/>
          <p:nvPr/>
        </p:nvSpPr>
        <p:spPr>
          <a:xfrm>
            <a:off x="4766340" y="3615585"/>
            <a:ext cx="109728" cy="109728"/>
          </a:xfrm>
          <a:prstGeom prst="flowChartConnector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rot="5400000" flipH="1" flipV="1">
            <a:off x="4934798" y="3381374"/>
            <a:ext cx="304800" cy="228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6200000" flipH="1">
            <a:off x="2915498" y="3352799"/>
            <a:ext cx="304800" cy="22860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105998" y="36576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1.3 months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801073" y="3000374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653 c/ml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293133" y="3310264"/>
            <a:ext cx="654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49mo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277573" y="4262586"/>
            <a:ext cx="6785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39mo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236478" y="5223943"/>
            <a:ext cx="65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36mo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53445" y="3314277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4yrs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380798" y="4326206"/>
            <a:ext cx="866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3yrs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5239592" y="5338761"/>
            <a:ext cx="94775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14 days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4247573" y="4973425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36,840 c/ml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4629998" y="3034542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11,230 c/ml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4351771" y="4044496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 RNA 7,797 c/ml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752712" y="1938224"/>
            <a:ext cx="2133600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Viral rebound off ART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8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69863"/>
            <a:ext cx="8229600" cy="1325562"/>
          </a:xfrm>
          <a:solidFill>
            <a:schemeClr val="bg1">
              <a:lumMod val="85000"/>
            </a:schemeClr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2"/>
                </a:solidFill>
                <a:latin typeface="+mn-lt"/>
              </a:rPr>
              <a:t>Inspired by the Mississippi baby:</a:t>
            </a:r>
            <a:br>
              <a:rPr lang="en-US" sz="4000" b="1" dirty="0" smtClean="0">
                <a:solidFill>
                  <a:schemeClr val="accent2"/>
                </a:solidFill>
                <a:latin typeface="+mn-lt"/>
              </a:rPr>
            </a:br>
            <a:r>
              <a:rPr lang="en-US" sz="2800" b="1" dirty="0" smtClean="0">
                <a:solidFill>
                  <a:schemeClr val="tx2"/>
                </a:solidFill>
                <a:latin typeface="+mn-lt"/>
              </a:rPr>
              <a:t>Very early ART Clinical Trials in children</a:t>
            </a:r>
            <a:endParaRPr lang="en-US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599"/>
            <a:ext cx="6477000" cy="2181225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3 NIH-funded clinical trials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IMPAACT P1115 (9 countries) – Argentina, Brazil, Haiti, Malawi, South Africa, Uganda, US, Zambia and Zimbabwe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EIT Botswana</a:t>
            </a:r>
          </a:p>
          <a:p>
            <a:pPr lvl="1"/>
            <a:r>
              <a:rPr lang="en-US" sz="1800" dirty="0" smtClean="0">
                <a:latin typeface="Arial" pitchFamily="34" charset="0"/>
                <a:cs typeface="Arial" pitchFamily="34" charset="0"/>
              </a:rPr>
              <a:t>LEOPARD – Johannesburg, South Africa</a:t>
            </a:r>
          </a:p>
          <a:p>
            <a:pPr lvl="1"/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456" y="5681154"/>
            <a:ext cx="8763000" cy="707886"/>
          </a:xfrm>
          <a:prstGeom prst="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itchFamily="34" charset="0"/>
              </a:rPr>
              <a:t> What are the best biomarkers to monitor HIV persistence during ART that might predict remission?</a:t>
            </a:r>
            <a:endParaRPr kumimoji="0" lang="en-US" sz="1000" b="1" i="0" u="none" strike="noStrike" kern="1200" cap="none" spc="0" normalizeH="0" baseline="0" noProof="0" dirty="0" smtClean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omic Sans MS" pitchFamily="66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456" y="4190998"/>
            <a:ext cx="6789352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rPr>
              <a:t> Can early ART initiation soon after birth lead to remission of HIV such that children can stop treatment for an extended period of time?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7037" y="1588050"/>
            <a:ext cx="1933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NIH: National Institutes of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IMPAACT [International Maternal Pediatric Adolescent AIDS Clinical Trials Group]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EIT [Early Infant HIV Treatment in Botswana]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LEOPARD [Latency and Early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neOnatal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Provision of Anti-Retroviral Drugs]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5894069" y="2935606"/>
            <a:ext cx="2520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266668" y="4275326"/>
            <a:ext cx="1584000" cy="1588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93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09"/>
            <a:ext cx="8229600" cy="1143000"/>
          </a:xfrm>
        </p:spPr>
        <p:txBody>
          <a:bodyPr>
            <a:normAutofit/>
          </a:bodyPr>
          <a:lstStyle/>
          <a:p>
            <a:r>
              <a:rPr lang="en-ZA" sz="5400" b="1" dirty="0" smtClean="0"/>
              <a:t>Very early ART - adults</a:t>
            </a:r>
            <a:endParaRPr lang="en-ZA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137526" y="1570176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Colby et al, Nat Med 2018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2529" y="1588025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Henrich et al,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Plos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Med 2017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1219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Case: Clark Hawley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5826" y="12192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 Thai individuals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6330" y="1847175"/>
            <a:ext cx="4191000" cy="17543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 </a:t>
            </a:r>
            <a:r>
              <a:rPr kumimoji="0" lang="en-Z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yr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old male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started approx.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 days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infection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Plasma VL 220 </a:t>
            </a:r>
            <a:r>
              <a:rPr kumimoji="0" lang="en-Z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cpm</a:t>
            </a:r>
            <a:endParaRPr kumimoji="0" lang="en-Z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34 months of continuous 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 rebound </a:t>
            </a:r>
            <a:r>
              <a:rPr kumimoji="0" lang="en-ZA" sz="1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225 days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after stopping ART Reinitiated ART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6656" y="1834185"/>
            <a:ext cx="41910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 during </a:t>
            </a:r>
            <a:r>
              <a:rPr kumimoji="0" lang="en-ZA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Fiebig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stage I (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1-2 weeks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duration of ART: 2.8 years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Rapid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VL rebound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 </a:t>
            </a:r>
            <a:r>
              <a:rPr kumimoji="0" lang="en-ZA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median 26 days </a:t>
            </a: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(range 13-48 days)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 reinitiated ART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1772" y="4635342"/>
            <a:ext cx="8480456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n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Is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duration of remission 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affected by </a:t>
            </a:r>
            <a:r>
              <a:rPr kumimoji="0" lang="en-Z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 differences in timing of starting ART?</a:t>
            </a:r>
            <a:r>
              <a:rPr kumimoji="0" lang="en-Z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" y="5609076"/>
            <a:ext cx="4191000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CD30 and CD69 upregulation on CD4 and CD8 T cells prior to detectable VL</a:t>
            </a: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46656" y="5594532"/>
            <a:ext cx="41910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CD4:CD8 ratio ≤ 1 = faster time to VL rebound, also shown for early treatment 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Hurst et al, Nat </a:t>
            </a:r>
            <a:r>
              <a:rPr kumimoji="0" lang="en-ZA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</a:t>
            </a:r>
            <a:r>
              <a:rPr kumimoji="0" lang="en-ZA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2015</a:t>
            </a:r>
            <a:endParaRPr kumimoji="0" lang="en-Z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66229" y="3729694"/>
            <a:ext cx="656085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Relapse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despite </a:t>
            </a:r>
            <a:r>
              <a:rPr kumimoji="0" lang="en-Z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early treatment </a:t>
            </a:r>
            <a:r>
              <a:rPr kumimoji="0" lang="en-Z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initiation and fully suppressive ART</a:t>
            </a: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2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2449</Words>
  <Application>Microsoft Office PowerPoint</Application>
  <PresentationFormat>On-screen Show (4:3)</PresentationFormat>
  <Paragraphs>395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Comic Sans MS</vt:lpstr>
      <vt:lpstr>Office Theme</vt:lpstr>
      <vt:lpstr>1_Office Theme</vt:lpstr>
      <vt:lpstr>Post-treatment control</vt:lpstr>
      <vt:lpstr>Background</vt:lpstr>
      <vt:lpstr>PowerPoint Presentation</vt:lpstr>
      <vt:lpstr>PowerPoint Presentation</vt:lpstr>
      <vt:lpstr>PowerPoint Presentation</vt:lpstr>
      <vt:lpstr>The “Mississippi baby” From “cure” to relapse………</vt:lpstr>
      <vt:lpstr>Cases of very early treated infants that stopped ART</vt:lpstr>
      <vt:lpstr>Inspired by the Mississippi baby: Very early ART Clinical Trials in children</vt:lpstr>
      <vt:lpstr>Very early ART - adults</vt:lpstr>
      <vt:lpstr>PowerPoint Presentation</vt:lpstr>
      <vt:lpstr>PowerPoint Presentation</vt:lpstr>
      <vt:lpstr>Size and composition of the latent HIV reservoir – timing of ART</vt:lpstr>
      <vt:lpstr>PowerPoint Presentation</vt:lpstr>
      <vt:lpstr> “The South African child”   </vt:lpstr>
      <vt:lpstr>PowerPoint Presentation</vt:lpstr>
      <vt:lpstr>How unusual is this child?  Time to VL rebound – the CHER trial</vt:lpstr>
      <vt:lpstr>PowerPoint Presentation</vt:lpstr>
      <vt:lpstr>The need for predictive biomarkers</vt:lpstr>
      <vt:lpstr>PowerPoint Presentation</vt:lpstr>
      <vt:lpstr>                 Acknowledgements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 Dolan</dc:creator>
  <cp:lastModifiedBy>Caroline Tiemessen</cp:lastModifiedBy>
  <cp:revision>39</cp:revision>
  <cp:lastPrinted>2018-07-18T11:43:23Z</cp:lastPrinted>
  <dcterms:created xsi:type="dcterms:W3CDTF">2015-07-06T08:16:27Z</dcterms:created>
  <dcterms:modified xsi:type="dcterms:W3CDTF">2018-07-20T15:02:02Z</dcterms:modified>
</cp:coreProperties>
</file>